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7BBB2099-E57D-4255-9324-D9FDCBF1EC7A}">
  <a:tblStyle styleId="{7BBB2099-E57D-4255-9324-D9FDCBF1EC7A}"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slide" Target="slides/slide41.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6" name="Shape 22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27" name="Shape 22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5" name="Shape 295"/>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96" name="Shape 296"/>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4" name="Shape 304"/>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05" name="Shape 305"/>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3" name="Shape 31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GravityZone is a business security solution built from the ground up for virtualization and cloud to deliver business security services to physical endpoints, mobile devices, virtual machine in private, public cloud and Exchange mail servers.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Learn during this training about the GravityZone components and security services, how to install and configure them.</a:t>
            </a:r>
          </a:p>
        </p:txBody>
      </p:sp>
      <p:sp>
        <p:nvSpPr>
          <p:cNvPr id="314" name="Shape 31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426022" y="1143549"/>
            <a:ext cx="6005999" cy="3085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9" name="Shape 319"/>
          <p:cNvSpPr txBox="1"/>
          <p:nvPr>
            <p:ph idx="1" type="body"/>
          </p:nvPr>
        </p:nvSpPr>
        <p:spPr>
          <a:xfrm>
            <a:off x="685800" y="4400555"/>
            <a:ext cx="5486400" cy="3600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The GravityZone architecture includes 5 main components; a management component known as the Control Center, and 4 security services: Security for Endpoints, Security for Virtualized Environments, Security for Mobile Devices and Security for Exchange.</a:t>
            </a:r>
          </a:p>
        </p:txBody>
      </p:sp>
      <p:sp>
        <p:nvSpPr>
          <p:cNvPr id="320" name="Shape 320"/>
          <p:cNvSpPr txBox="1"/>
          <p:nvPr>
            <p:ph idx="12" type="sldNum"/>
          </p:nvPr>
        </p:nvSpPr>
        <p:spPr>
          <a:xfrm>
            <a:off x="3884613" y="8685225"/>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29" name="Shape 32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330" name="Shape 33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39" name="Shape 33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Overview is important</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 mean, how do you know that you have been hacked?</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 good place to start is endpoints, all your endpoints!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Èn konsol der hjælper med dette…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Virtuelle maskiner</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Fysiske maskiner</a:t>
            </a:r>
          </a:p>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 Mobile enheder</a:t>
            </a: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 Exchange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…kommer både som CLOUD og ON-PREMISE!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340" name="Shape 34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55" name="Shape 35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OS support</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…its worth mentioning that all operating systems are supported to further help in providing full vissibility of the infrastructure!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356" name="Shape 35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66" name="Shape 36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1200" u="none" cap="none" strike="noStrike">
                <a:solidFill>
                  <a:schemeClr val="dk1"/>
                </a:solidFill>
                <a:latin typeface="Calibri"/>
                <a:ea typeface="Calibri"/>
                <a:cs typeface="Calibri"/>
                <a:sym typeface="Calibri"/>
              </a:rPr>
              <a:t>Afinstallation af eksisterende AV</a:t>
            </a:r>
          </a:p>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Bitdefender makes life easier by automatically detecting and uninstalling the most popular AV products.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1" i="0" sz="1200" u="none" cap="none" strike="noStrike">
              <a:solidFill>
                <a:schemeClr val="dk1"/>
              </a:solidFill>
              <a:latin typeface="Calibri"/>
              <a:ea typeface="Calibri"/>
              <a:cs typeface="Calibri"/>
              <a:sym typeface="Calibri"/>
            </a:endParaRPr>
          </a:p>
        </p:txBody>
      </p:sp>
      <p:sp>
        <p:nvSpPr>
          <p:cNvPr id="367" name="Shape 36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83" name="Shape 383"/>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91" name="Shape 391"/>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4" name="Shape 23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Cutting edge technology (establish credibility)</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OEM space provides us information from more than ½ a billion endpoints (500.000) </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(almost 3x more endpoints  than any other)</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This information helps us to protect against current and future threats by analyzing behavior patterns.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Our primary goal has been on Virtual infrastructure as this is the direction the market is heading.</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It is our mission, to use our knowledge, in order to keep bad guys  out of your business.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Cybercriminals are targeting datacenters (linux and webservers) more and more.</a:t>
            </a:r>
          </a:p>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An infected webserver can then spread the infection to many unaware users.</a:t>
            </a: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Huge amounts of data collected and stored is an opportunity waiting for a hacker.</a:t>
            </a: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Once security has been breached the data could be sold to the highest bidder…</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This threat is real, however there are steps that can be taken to be better prepared…</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…and this is without eating all your resources and time!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35" name="Shape 23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401" name="Shape 401"/>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08" name="Shape 40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Modules: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ATC</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FIREWALL</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CONTENT CONTROL</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APPLICATION CONTROL</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POWERUSER</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EXCHANGEG</a:t>
            </a:r>
          </a:p>
        </p:txBody>
      </p:sp>
      <p:sp>
        <p:nvSpPr>
          <p:cNvPr id="409" name="Shape 40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9" name="Shape 419"/>
        <p:cNvGrpSpPr/>
        <p:nvPr/>
      </p:nvGrpSpPr>
      <p:grpSpPr>
        <a:xfrm>
          <a:off x="0" y="0"/>
          <a:ext cx="0" cy="0"/>
          <a:chOff x="0" y="0"/>
          <a:chExt cx="0" cy="0"/>
        </a:xfrm>
      </p:grpSpPr>
      <p:sp>
        <p:nvSpPr>
          <p:cNvPr id="420" name="Shape 420"/>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1" name="Shape 42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Detektering af malware</a:t>
            </a:r>
          </a:p>
          <a:p>
            <a:pPr indent="0" lvl="0" marL="0" marR="0" rtl="0" algn="l">
              <a:spcBef>
                <a:spcPts val="0"/>
              </a:spcBef>
              <a:buSzPct val="25000"/>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Et basalt antivirus program beskytter kun mod kendte vira og slet ikke hele “paraplyen” af Malware.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De forskellige typer af Malware som vi stiftede bekendtskab med tidligere.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Virus - program eller algoritme, som ødelægger de programmer og filer, du bruger, når du åbner dem.</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Orme - program eller algoritme, som kan kopiere sig selv og optager plads uden at være tilknyttet et specielt program.</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Spyware - samler oplysninger om dig og din adfærd.</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Adware - sender reklamer på din computer fx i pop-up vinduer.</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Trojanske heste - ødelæggende programmer som du selv downloader, fordi du tror de er gode, eller fordi de følger med et andet program.</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Desuden er beskyttelsen typisk meget minimal og består blot at et signatur filter…</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…maskinen er altså ikke mere beskyttet end dens sidste opdatering – hvornår var det lige I øvrigt?</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En række nye tiltag er blevet udtænkt for at tage kampen op.</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For sammenligningens skyld, hvorfor nøjes med at tage forbryderens fingeraftryk når man kan holde øje med hans opførelse…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228600" lvl="0" marL="228600" marR="0" rtl="0" algn="l">
              <a:spcBef>
                <a:spcPts val="0"/>
              </a:spcBef>
              <a:buClr>
                <a:schemeClr val="dk1"/>
              </a:buClr>
              <a:buSzPct val="100000"/>
              <a:buFont typeface="Calibri"/>
              <a:buAutoNum type="arabicParenR"/>
            </a:pPr>
            <a:r>
              <a:rPr b="0" i="0" lang="en-US" sz="1200" u="none" cap="none" strike="noStrike">
                <a:solidFill>
                  <a:schemeClr val="dk1"/>
                </a:solidFill>
                <a:latin typeface="Calibri"/>
                <a:ea typeface="Calibri"/>
                <a:cs typeface="Calibri"/>
                <a:sym typeface="Calibri"/>
              </a:rPr>
              <a:t>SIGNATUR detektering holdes nu real-time opdateres ved hjælp af CLOUD teknologi. (Første værn)</a:t>
            </a:r>
          </a:p>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…vil kun fange kendte vira…</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2) B-HAVE (micro hyper-visor) er en slags sandbox som alle programmer åbnes I og kontrolleres inden sættes fri.</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…et smart program vil skjule sine skumle intentioner så det ikke fanges…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3) ATC (advanced threat control) monitorer processer over hele dens levetid, så selv om et program skulle have kamufleret sig så klapper fælden…</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422" name="Shape 42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439" name="Shape 43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67" name="Shape 46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B-have</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Before execution, files are emulated in a virtual machine and check for malicious behavior</a:t>
            </a:r>
          </a:p>
        </p:txBody>
      </p:sp>
      <p:sp>
        <p:nvSpPr>
          <p:cNvPr id="468" name="Shape 46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74" name="Shape 47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AVC</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All files and actions are monitored for the entire live-span of the mo	nitored process.</a:t>
            </a:r>
          </a:p>
        </p:txBody>
      </p:sp>
      <p:sp>
        <p:nvSpPr>
          <p:cNvPr id="475" name="Shape 47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9" name="Shape 479"/>
        <p:cNvGrpSpPr/>
        <p:nvPr/>
      </p:nvGrpSpPr>
      <p:grpSpPr>
        <a:xfrm>
          <a:off x="0" y="0"/>
          <a:ext cx="0" cy="0"/>
          <a:chOff x="0" y="0"/>
          <a:chExt cx="0" cy="0"/>
        </a:xfrm>
      </p:grpSpPr>
      <p:sp>
        <p:nvSpPr>
          <p:cNvPr id="480" name="Shape 480"/>
          <p:cNvSpPr/>
          <p:nvPr>
            <p:ph idx="2" type="sldImg"/>
          </p:nvPr>
        </p:nvSpPr>
        <p:spPr>
          <a:xfrm>
            <a:off x="426022" y="1143549"/>
            <a:ext cx="6005999" cy="3085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81" name="Shape 481"/>
          <p:cNvSpPr txBox="1"/>
          <p:nvPr>
            <p:ph idx="1" type="body"/>
          </p:nvPr>
        </p:nvSpPr>
        <p:spPr>
          <a:xfrm>
            <a:off x="685800" y="4400555"/>
            <a:ext cx="5486400" cy="3600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The Security for Exchange solution filters all Exchange email traffic – incoming, outgoing and internal, regardless of the protocol or mail client used to send emails. Examples of supported mail clients and protocols are listed on this slide. </a:t>
            </a:r>
          </a:p>
          <a:p>
            <a:pPr indent="0" lvl="0" marL="0" marR="0" rtl="0" algn="l">
              <a:spcBef>
                <a:spcPts val="0"/>
              </a:spcBef>
              <a:spcAft>
                <a:spcPts val="0"/>
              </a:spcAft>
              <a:buSzPct val="250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Security for Exchange also allows scanning the Exchange mailbox and public folder databases for malware, by using Exchange Web Services (EWS) from Microsoft.</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482" name="Shape 482"/>
          <p:cNvSpPr txBox="1"/>
          <p:nvPr>
            <p:ph idx="12" type="sldNum"/>
          </p:nvPr>
        </p:nvSpPr>
        <p:spPr>
          <a:xfrm>
            <a:off x="3884613" y="8685225"/>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7" name="Shape 487"/>
        <p:cNvGrpSpPr/>
        <p:nvPr/>
      </p:nvGrpSpPr>
      <p:grpSpPr>
        <a:xfrm>
          <a:off x="0" y="0"/>
          <a:ext cx="0" cy="0"/>
          <a:chOff x="0" y="0"/>
          <a:chExt cx="0" cy="0"/>
        </a:xfrm>
      </p:grpSpPr>
      <p:sp>
        <p:nvSpPr>
          <p:cNvPr id="488" name="Shape 488"/>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89" name="Shape 48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Vmware vShield/NSX</a:t>
            </a:r>
          </a:p>
          <a:p>
            <a:pPr indent="0" lvl="0" marL="0" marR="0" rtl="0" algn="l">
              <a:spcBef>
                <a:spcPts val="0"/>
              </a:spcBef>
              <a:buSzPct val="25000"/>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API fra Vmware til at hjælpe med AV scanning og de tilhørende problemer…</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Begrænset til Windows OS…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Gør brug af Vmware Tools agenten, så ikke “agentless”…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Kun muligt at scanne på filniveau…</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Kan have sin eksistensberettigelse I komplekse netværk hvor kundersnetværk skal holdes adskilte.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490" name="Shape 49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2" name="Shape 532"/>
        <p:cNvGrpSpPr/>
        <p:nvPr/>
      </p:nvGrpSpPr>
      <p:grpSpPr>
        <a:xfrm>
          <a:off x="0" y="0"/>
          <a:ext cx="0" cy="0"/>
          <a:chOff x="0" y="0"/>
          <a:chExt cx="0" cy="0"/>
        </a:xfrm>
      </p:grpSpPr>
      <p:sp>
        <p:nvSpPr>
          <p:cNvPr id="533" name="Shape 533"/>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34" name="Shape 534"/>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Multi-Platform (Hypervisor agnostic)</a:t>
            </a:r>
          </a:p>
          <a:p>
            <a:pPr indent="0" lvl="0" marL="0" marR="0" rtl="0" algn="l">
              <a:spcBef>
                <a:spcPts val="0"/>
              </a:spcBef>
              <a:buSzPct val="25000"/>
              <a:buNone/>
            </a:pPr>
            <a:r>
              <a:t/>
            </a:r>
            <a:endParaRPr b="1"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Bitdefenders løsning…</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Princippet er nogenlunde det same, men langt mere enkelt og tilbyder flere lag af beskyttelse…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Udover scanning på filniveau nu også memory og processor…</a:t>
            </a:r>
          </a:p>
        </p:txBody>
      </p:sp>
      <p:sp>
        <p:nvSpPr>
          <p:cNvPr id="535" name="Shape 535"/>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81" name="Shape 58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1200" u="none" cap="none" strike="noStrike">
                <a:solidFill>
                  <a:schemeClr val="dk1"/>
                </a:solidFill>
                <a:latin typeface="Calibri"/>
                <a:ea typeface="Calibri"/>
                <a:cs typeface="Calibri"/>
                <a:sym typeface="Calibri"/>
              </a:rPr>
              <a:t>Multi-Platform (Hypervisor agnostic)</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…lige for at slå det fast, Bitdefender kan køre på alt!</a:t>
            </a:r>
          </a:p>
        </p:txBody>
      </p:sp>
      <p:sp>
        <p:nvSpPr>
          <p:cNvPr id="582" name="Shape 58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2" name="Shape 24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43" name="Shape 24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1" name="Shape 591"/>
        <p:cNvGrpSpPr/>
        <p:nvPr/>
      </p:nvGrpSpPr>
      <p:grpSpPr>
        <a:xfrm>
          <a:off x="0" y="0"/>
          <a:ext cx="0" cy="0"/>
          <a:chOff x="0" y="0"/>
          <a:chExt cx="0" cy="0"/>
        </a:xfrm>
      </p:grpSpPr>
      <p:sp>
        <p:nvSpPr>
          <p:cNvPr id="592" name="Shape 592"/>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593" name="Shape 593"/>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2" name="Shape 602"/>
        <p:cNvGrpSpPr/>
        <p:nvPr/>
      </p:nvGrpSpPr>
      <p:grpSpPr>
        <a:xfrm>
          <a:off x="0" y="0"/>
          <a:ext cx="0" cy="0"/>
          <a:chOff x="0" y="0"/>
          <a:chExt cx="0" cy="0"/>
        </a:xfrm>
      </p:grpSpPr>
      <p:sp>
        <p:nvSpPr>
          <p:cNvPr id="603" name="Shape 603"/>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04" name="Shape 604"/>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8" name="Shape 608"/>
        <p:cNvGrpSpPr/>
        <p:nvPr/>
      </p:nvGrpSpPr>
      <p:grpSpPr>
        <a:xfrm>
          <a:off x="0" y="0"/>
          <a:ext cx="0" cy="0"/>
          <a:chOff x="0" y="0"/>
          <a:chExt cx="0" cy="0"/>
        </a:xfrm>
      </p:grpSpPr>
      <p:sp>
        <p:nvSpPr>
          <p:cNvPr id="609" name="Shape 60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10" name="Shape 610"/>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4" name="Shape 634"/>
        <p:cNvGrpSpPr/>
        <p:nvPr/>
      </p:nvGrpSpPr>
      <p:grpSpPr>
        <a:xfrm>
          <a:off x="0" y="0"/>
          <a:ext cx="0" cy="0"/>
          <a:chOff x="0" y="0"/>
          <a:chExt cx="0" cy="0"/>
        </a:xfrm>
      </p:grpSpPr>
      <p:sp>
        <p:nvSpPr>
          <p:cNvPr id="635" name="Shape 635"/>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36" name="Shape 63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637" name="Shape 63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7" name="Shape 677"/>
        <p:cNvGrpSpPr/>
        <p:nvPr/>
      </p:nvGrpSpPr>
      <p:grpSpPr>
        <a:xfrm>
          <a:off x="0" y="0"/>
          <a:ext cx="0" cy="0"/>
          <a:chOff x="0" y="0"/>
          <a:chExt cx="0" cy="0"/>
        </a:xfrm>
      </p:grpSpPr>
      <p:sp>
        <p:nvSpPr>
          <p:cNvPr id="678" name="Shape 678"/>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679" name="Shape 67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1" name="Shape 701"/>
        <p:cNvGrpSpPr/>
        <p:nvPr/>
      </p:nvGrpSpPr>
      <p:grpSpPr>
        <a:xfrm>
          <a:off x="0" y="0"/>
          <a:ext cx="0" cy="0"/>
          <a:chOff x="0" y="0"/>
          <a:chExt cx="0" cy="0"/>
        </a:xfrm>
      </p:grpSpPr>
      <p:sp>
        <p:nvSpPr>
          <p:cNvPr id="702" name="Shape 702"/>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03" name="Shape 70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GravityZone is one product with a unified management console available in the cloud, hosted by Bitdefender, or as one virtual appliance to be installed on premise, and it provides a single point for deploying, enforcing and managing security policies for any number of endpoints and of any type, in any location.</a:t>
            </a:r>
          </a:p>
        </p:txBody>
      </p:sp>
      <p:sp>
        <p:nvSpPr>
          <p:cNvPr id="704" name="Shape 70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8" name="Shape 708"/>
        <p:cNvGrpSpPr/>
        <p:nvPr/>
      </p:nvGrpSpPr>
      <p:grpSpPr>
        <a:xfrm>
          <a:off x="0" y="0"/>
          <a:ext cx="0" cy="0"/>
          <a:chOff x="0" y="0"/>
          <a:chExt cx="0" cy="0"/>
        </a:xfrm>
      </p:grpSpPr>
      <p:sp>
        <p:nvSpPr>
          <p:cNvPr id="709" name="Shape 70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10" name="Shape 71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711" name="Shape 71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8" name="Shape 728"/>
        <p:cNvGrpSpPr/>
        <p:nvPr/>
      </p:nvGrpSpPr>
      <p:grpSpPr>
        <a:xfrm>
          <a:off x="0" y="0"/>
          <a:ext cx="0" cy="0"/>
          <a:chOff x="0" y="0"/>
          <a:chExt cx="0" cy="0"/>
        </a:xfrm>
      </p:grpSpPr>
      <p:sp>
        <p:nvSpPr>
          <p:cNvPr id="729" name="Shape 72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30" name="Shape 73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https://www.youtube.com/watch?v=FsNcWvoe6d8</a:t>
            </a:r>
          </a:p>
        </p:txBody>
      </p:sp>
      <p:sp>
        <p:nvSpPr>
          <p:cNvPr id="731" name="Shape 73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6" name="Shape 736"/>
        <p:cNvGrpSpPr/>
        <p:nvPr/>
      </p:nvGrpSpPr>
      <p:grpSpPr>
        <a:xfrm>
          <a:off x="0" y="0"/>
          <a:ext cx="0" cy="0"/>
          <a:chOff x="0" y="0"/>
          <a:chExt cx="0" cy="0"/>
        </a:xfrm>
      </p:grpSpPr>
      <p:sp>
        <p:nvSpPr>
          <p:cNvPr id="737" name="Shape 73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38" name="Shape 738"/>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8" name="Shape 788"/>
        <p:cNvGrpSpPr/>
        <p:nvPr/>
      </p:nvGrpSpPr>
      <p:grpSpPr>
        <a:xfrm>
          <a:off x="0" y="0"/>
          <a:ext cx="0" cy="0"/>
          <a:chOff x="0" y="0"/>
          <a:chExt cx="0" cy="0"/>
        </a:xfrm>
      </p:grpSpPr>
      <p:sp>
        <p:nvSpPr>
          <p:cNvPr id="789" name="Shape 78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t/>
            </a:r>
            <a:endParaRPr/>
          </a:p>
        </p:txBody>
      </p:sp>
      <p:sp>
        <p:nvSpPr>
          <p:cNvPr id="790" name="Shape 790"/>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1" name="Shape 251"/>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Overview is important</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 mean, how do you know that you have been hacked?</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 good place to start is endpoints, all your endpoints!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Èn konsol der hjælper med dette…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Virtuelle maskiner</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Fysiske maskiner</a:t>
            </a:r>
          </a:p>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 Mobile enheder</a:t>
            </a: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 Exchange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…kommer både som CLOUD og ON-PREMISE!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52" name="Shape 252"/>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1" name="Shape 801"/>
        <p:cNvGrpSpPr/>
        <p:nvPr/>
      </p:nvGrpSpPr>
      <p:grpSpPr>
        <a:xfrm>
          <a:off x="0" y="0"/>
          <a:ext cx="0" cy="0"/>
          <a:chOff x="0" y="0"/>
          <a:chExt cx="0" cy="0"/>
        </a:xfrm>
      </p:grpSpPr>
      <p:sp>
        <p:nvSpPr>
          <p:cNvPr id="802" name="Shape 802"/>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
        <p:nvSpPr>
          <p:cNvPr id="803" name="Shape 80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804" name="Shape 804"/>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8" name="Shape 808"/>
        <p:cNvGrpSpPr/>
        <p:nvPr/>
      </p:nvGrpSpPr>
      <p:grpSpPr>
        <a:xfrm>
          <a:off x="0" y="0"/>
          <a:ext cx="0" cy="0"/>
          <a:chOff x="0" y="0"/>
          <a:chExt cx="0" cy="0"/>
        </a:xfrm>
      </p:grpSpPr>
      <p:sp>
        <p:nvSpPr>
          <p:cNvPr id="809" name="Shape 809"/>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
        <p:nvSpPr>
          <p:cNvPr id="810" name="Shape 81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811" name="Shape 811"/>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8" name="Shape 258"/>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1200" u="none" cap="none" strike="noStrike">
                <a:solidFill>
                  <a:schemeClr val="dk1"/>
                </a:solidFill>
                <a:latin typeface="Calibri"/>
                <a:ea typeface="Calibri"/>
                <a:cs typeface="Calibri"/>
                <a:sym typeface="Calibri"/>
              </a:rPr>
              <a:t>Overview is important</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 mean, how do you know that you have been hacked?</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A good place to start is endpoints, all your endpoints!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Èn konsol der hjælper med dette…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Virtuelle maskiner</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 Fysiske maskiner</a:t>
            </a:r>
          </a:p>
          <a:p>
            <a:pPr indent="0" lvl="0" marL="0" marR="0" rtl="0" algn="l">
              <a:spcBef>
                <a:spcPts val="0"/>
              </a:spcBef>
              <a:spcAft>
                <a:spcPts val="0"/>
              </a:spcAft>
              <a:buSzPct val="25000"/>
              <a:buNone/>
            </a:pPr>
            <a:r>
              <a:rPr b="0" i="0" lang="en-US" sz="1200" u="none" cap="none" strike="noStrike">
                <a:solidFill>
                  <a:schemeClr val="dk1"/>
                </a:solidFill>
                <a:latin typeface="Calibri"/>
                <a:ea typeface="Calibri"/>
                <a:cs typeface="Calibri"/>
                <a:sym typeface="Calibri"/>
              </a:rPr>
              <a:t>• Mobile enheder</a:t>
            </a:r>
          </a:p>
          <a:p>
            <a:pPr indent="0" lvl="0" marL="0" marR="0" rtl="0" algn="l">
              <a:lnSpc>
                <a:spcPct val="100000"/>
              </a:lnSpc>
              <a:spcBef>
                <a:spcPts val="0"/>
              </a:spcBef>
              <a:spcAft>
                <a:spcPts val="0"/>
              </a:spcAft>
              <a:buClr>
                <a:schemeClr val="dk1"/>
              </a:buClr>
              <a:buSzPct val="25000"/>
              <a:buFont typeface="Calibri"/>
              <a:buNone/>
            </a:pPr>
            <a:r>
              <a:rPr b="0" i="0" lang="en-US" sz="1200" u="none" cap="none" strike="noStrike">
                <a:solidFill>
                  <a:schemeClr val="dk1"/>
                </a:solidFill>
                <a:latin typeface="Calibri"/>
                <a:ea typeface="Calibri"/>
                <a:cs typeface="Calibri"/>
                <a:sym typeface="Calibri"/>
              </a:rPr>
              <a:t>• Exchange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…kommer både som CLOUD og ON-PREMISE!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59" name="Shape 259"/>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5" name="Shape 265"/>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66" name="Shape 266"/>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2" name="Shape 272"/>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73" name="Shape 273"/>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280" name="Shape 280"/>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685806"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7" name="Shape 287"/>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88" name="Shape 288"/>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0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0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with Endpoints">
    <p:bg>
      <p:bgPr>
        <a:solidFill>
          <a:schemeClr val="lt1"/>
        </a:solidFill>
      </p:bgPr>
    </p:bg>
    <p:spTree>
      <p:nvGrpSpPr>
        <p:cNvPr id="15"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b="0" l="0" r="0" t="491"/>
          <a:stretch/>
        </p:blipFill>
        <p:spPr>
          <a:xfrm>
            <a:off x="5561983" y="0"/>
            <a:ext cx="3582000" cy="5118300"/>
          </a:xfrm>
          <a:prstGeom prst="rect">
            <a:avLst/>
          </a:prstGeom>
          <a:noFill/>
          <a:ln>
            <a:noFill/>
          </a:ln>
        </p:spPr>
      </p:pic>
      <p:sp>
        <p:nvSpPr>
          <p:cNvPr id="17" name="Shape 17"/>
          <p:cNvSpPr txBox="1"/>
          <p:nvPr>
            <p:ph type="title"/>
          </p:nvPr>
        </p:nvSpPr>
        <p:spPr>
          <a:xfrm>
            <a:off x="414337" y="1671764"/>
            <a:ext cx="4287600" cy="1664999"/>
          </a:xfrm>
          <a:prstGeom prst="rect">
            <a:avLst/>
          </a:prstGeom>
          <a:noFill/>
          <a:ln>
            <a:noFill/>
          </a:ln>
        </p:spPr>
        <p:txBody>
          <a:bodyPr anchorCtr="0" anchor="b" bIns="68750" lIns="68750" rIns="68750" tIns="68750"/>
          <a:lstStyle>
            <a:lvl1pPr indent="0" lvl="0" marL="0" marR="0" rtl="0" algn="l">
              <a:lnSpc>
                <a:spcPct val="90000"/>
              </a:lnSpc>
              <a:spcBef>
                <a:spcPts val="0"/>
              </a:spcBef>
              <a:buClr>
                <a:schemeClr val="dk1"/>
              </a:buClr>
              <a:buFont typeface="Calibri"/>
              <a:buNone/>
              <a:defRPr b="1" i="0" sz="36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8" name="Shape 18"/>
          <p:cNvSpPr txBox="1"/>
          <p:nvPr>
            <p:ph idx="1" type="subTitle"/>
          </p:nvPr>
        </p:nvSpPr>
        <p:spPr>
          <a:xfrm>
            <a:off x="420776" y="3426735"/>
            <a:ext cx="4281000" cy="810000"/>
          </a:xfrm>
          <a:prstGeom prst="rect">
            <a:avLst/>
          </a:prstGeom>
          <a:noFill/>
          <a:ln>
            <a:noFill/>
          </a:ln>
        </p:spPr>
        <p:txBody>
          <a:bodyPr anchorCtr="0" anchor="t" bIns="68750" lIns="68750" rIns="68750" tIns="68750"/>
          <a:lstStyle>
            <a:lvl1pPr indent="0" lvl="0" marL="0" marR="0" rtl="0" algn="l">
              <a:lnSpc>
                <a:spcPct val="90000"/>
              </a:lnSpc>
              <a:spcBef>
                <a:spcPts val="0"/>
              </a:spcBef>
              <a:buClr>
                <a:schemeClr val="dk1"/>
              </a:buClr>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685800" marR="0" rtl="0" algn="ctr">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3pPr>
            <a:lvl4pPr indent="0" lvl="3" marL="10287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3716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17145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0574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24003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27559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58" name="Shape 58"/>
        <p:cNvGrpSpPr/>
        <p:nvPr/>
      </p:nvGrpSpPr>
      <p:grpSpPr>
        <a:xfrm>
          <a:off x="0" y="0"/>
          <a:ext cx="0" cy="0"/>
          <a:chOff x="0" y="0"/>
          <a:chExt cx="0" cy="0"/>
        </a:xfrm>
      </p:grpSpPr>
      <p:sp>
        <p:nvSpPr>
          <p:cNvPr id="59" name="Shape 59"/>
          <p:cNvSpPr txBox="1"/>
          <p:nvPr>
            <p:ph type="title"/>
          </p:nvPr>
        </p:nvSpPr>
        <p:spPr>
          <a:xfrm>
            <a:off x="628650" y="273843"/>
            <a:ext cx="7886700" cy="9942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60" name="Shape 60"/>
          <p:cNvSpPr txBox="1"/>
          <p:nvPr>
            <p:ph idx="1" type="body"/>
          </p:nvPr>
        </p:nvSpPr>
        <p:spPr>
          <a:xfrm>
            <a:off x="628650" y="1369218"/>
            <a:ext cx="3886200" cy="32634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61" name="Shape 61"/>
          <p:cNvSpPr txBox="1"/>
          <p:nvPr>
            <p:ph idx="2" type="body"/>
          </p:nvPr>
        </p:nvSpPr>
        <p:spPr>
          <a:xfrm>
            <a:off x="4629150" y="1369218"/>
            <a:ext cx="3886200" cy="32634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62" name="Shape 62"/>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65" name="Shape 65"/>
        <p:cNvGrpSpPr/>
        <p:nvPr/>
      </p:nvGrpSpPr>
      <p:grpSpPr>
        <a:xfrm>
          <a:off x="0" y="0"/>
          <a:ext cx="0" cy="0"/>
          <a:chOff x="0" y="0"/>
          <a:chExt cx="0" cy="0"/>
        </a:xfrm>
      </p:grpSpPr>
      <p:sp>
        <p:nvSpPr>
          <p:cNvPr id="66" name="Shape 66"/>
          <p:cNvSpPr txBox="1"/>
          <p:nvPr>
            <p:ph type="title"/>
          </p:nvPr>
        </p:nvSpPr>
        <p:spPr>
          <a:xfrm>
            <a:off x="629840" y="273843"/>
            <a:ext cx="7886700" cy="9942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67" name="Shape 67"/>
          <p:cNvSpPr txBox="1"/>
          <p:nvPr>
            <p:ph idx="1" type="body"/>
          </p:nvPr>
        </p:nvSpPr>
        <p:spPr>
          <a:xfrm>
            <a:off x="629840" y="1260872"/>
            <a:ext cx="3868200" cy="617999"/>
          </a:xfrm>
          <a:prstGeom prst="rect">
            <a:avLst/>
          </a:prstGeom>
          <a:noFill/>
          <a:ln>
            <a:noFill/>
          </a:ln>
        </p:spPr>
        <p:txBody>
          <a:bodyPr anchorCtr="0" anchor="b" bIns="68750" lIns="68750" rIns="68750" tIns="68750"/>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68" name="Shape 68"/>
          <p:cNvSpPr txBox="1"/>
          <p:nvPr>
            <p:ph idx="2" type="body"/>
          </p:nvPr>
        </p:nvSpPr>
        <p:spPr>
          <a:xfrm>
            <a:off x="629840" y="1878806"/>
            <a:ext cx="3868200" cy="27633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69" name="Shape 69"/>
          <p:cNvSpPr txBox="1"/>
          <p:nvPr>
            <p:ph idx="3" type="body"/>
          </p:nvPr>
        </p:nvSpPr>
        <p:spPr>
          <a:xfrm>
            <a:off x="4629150" y="1260872"/>
            <a:ext cx="3887400" cy="617999"/>
          </a:xfrm>
          <a:prstGeom prst="rect">
            <a:avLst/>
          </a:prstGeom>
          <a:noFill/>
          <a:ln>
            <a:noFill/>
          </a:ln>
        </p:spPr>
        <p:txBody>
          <a:bodyPr anchorCtr="0" anchor="b" bIns="68750" lIns="68750" rIns="68750" tIns="68750"/>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70" name="Shape 70"/>
          <p:cNvSpPr txBox="1"/>
          <p:nvPr>
            <p:ph idx="4" type="body"/>
          </p:nvPr>
        </p:nvSpPr>
        <p:spPr>
          <a:xfrm>
            <a:off x="4629150" y="1878806"/>
            <a:ext cx="3887400" cy="27633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71" name="Shape 71"/>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4" name="Shape 74"/>
        <p:cNvGrpSpPr/>
        <p:nvPr/>
      </p:nvGrpSpPr>
      <p:grpSpPr>
        <a:xfrm>
          <a:off x="0" y="0"/>
          <a:ext cx="0" cy="0"/>
          <a:chOff x="0" y="0"/>
          <a:chExt cx="0" cy="0"/>
        </a:xfrm>
      </p:grpSpPr>
      <p:sp>
        <p:nvSpPr>
          <p:cNvPr id="75" name="Shape 75"/>
          <p:cNvSpPr txBox="1"/>
          <p:nvPr>
            <p:ph type="title"/>
          </p:nvPr>
        </p:nvSpPr>
        <p:spPr>
          <a:xfrm>
            <a:off x="628650" y="273843"/>
            <a:ext cx="7886700" cy="9942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76" name="Shape 76"/>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7" name="Shape 77"/>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8" name="Shape 78"/>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9" name="Shape 79"/>
        <p:cNvGrpSpPr/>
        <p:nvPr/>
      </p:nvGrpSpPr>
      <p:grpSpPr>
        <a:xfrm>
          <a:off x="0" y="0"/>
          <a:ext cx="0" cy="0"/>
          <a:chOff x="0" y="0"/>
          <a:chExt cx="0" cy="0"/>
        </a:xfrm>
      </p:grpSpPr>
      <p:sp>
        <p:nvSpPr>
          <p:cNvPr id="80" name="Shape 80"/>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1" name="Shape 81"/>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2" name="Shape 82"/>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83" name="Shape 83"/>
        <p:cNvGrpSpPr/>
        <p:nvPr/>
      </p:nvGrpSpPr>
      <p:grpSpPr>
        <a:xfrm>
          <a:off x="0" y="0"/>
          <a:ext cx="0" cy="0"/>
          <a:chOff x="0" y="0"/>
          <a:chExt cx="0" cy="0"/>
        </a:xfrm>
      </p:grpSpPr>
      <p:sp>
        <p:nvSpPr>
          <p:cNvPr id="84" name="Shape 84"/>
          <p:cNvSpPr txBox="1"/>
          <p:nvPr>
            <p:ph type="title"/>
          </p:nvPr>
        </p:nvSpPr>
        <p:spPr>
          <a:xfrm>
            <a:off x="629840" y="342900"/>
            <a:ext cx="2949300" cy="1200300"/>
          </a:xfrm>
          <a:prstGeom prst="rect">
            <a:avLst/>
          </a:prstGeom>
          <a:noFill/>
          <a:ln>
            <a:noFill/>
          </a:ln>
        </p:spPr>
        <p:txBody>
          <a:bodyPr anchorCtr="0" anchor="b" bIns="68750" lIns="68750" rIns="68750" tIns="68750"/>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85" name="Shape 85"/>
          <p:cNvSpPr txBox="1"/>
          <p:nvPr>
            <p:ph idx="1" type="body"/>
          </p:nvPr>
        </p:nvSpPr>
        <p:spPr>
          <a:xfrm>
            <a:off x="3887390" y="740568"/>
            <a:ext cx="4629000" cy="3655200"/>
          </a:xfrm>
          <a:prstGeom prst="rect">
            <a:avLst/>
          </a:prstGeom>
          <a:noFill/>
          <a:ln>
            <a:noFill/>
          </a:ln>
        </p:spPr>
        <p:txBody>
          <a:bodyPr anchorCtr="0" anchor="t" bIns="68750" lIns="68750" rIns="68750" tIns="68750"/>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86" name="Shape 86"/>
          <p:cNvSpPr txBox="1"/>
          <p:nvPr>
            <p:ph idx="2" type="body"/>
          </p:nvPr>
        </p:nvSpPr>
        <p:spPr>
          <a:xfrm>
            <a:off x="629840" y="1543050"/>
            <a:ext cx="2949300" cy="2858700"/>
          </a:xfrm>
          <a:prstGeom prst="rect">
            <a:avLst/>
          </a:prstGeom>
          <a:noFill/>
          <a:ln>
            <a:noFill/>
          </a:ln>
        </p:spPr>
        <p:txBody>
          <a:bodyPr anchorCtr="0" anchor="t" bIns="68750" lIns="68750" rIns="68750" tIns="68750"/>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0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87" name="Shape 87"/>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8" name="Shape 88"/>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9" name="Shape 89"/>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90" name="Shape 90"/>
        <p:cNvGrpSpPr/>
        <p:nvPr/>
      </p:nvGrpSpPr>
      <p:grpSpPr>
        <a:xfrm>
          <a:off x="0" y="0"/>
          <a:ext cx="0" cy="0"/>
          <a:chOff x="0" y="0"/>
          <a:chExt cx="0" cy="0"/>
        </a:xfrm>
      </p:grpSpPr>
      <p:sp>
        <p:nvSpPr>
          <p:cNvPr id="91" name="Shape 91"/>
          <p:cNvSpPr txBox="1"/>
          <p:nvPr>
            <p:ph type="title"/>
          </p:nvPr>
        </p:nvSpPr>
        <p:spPr>
          <a:xfrm>
            <a:off x="629840" y="342900"/>
            <a:ext cx="2949300" cy="1200300"/>
          </a:xfrm>
          <a:prstGeom prst="rect">
            <a:avLst/>
          </a:prstGeom>
          <a:noFill/>
          <a:ln>
            <a:noFill/>
          </a:ln>
        </p:spPr>
        <p:txBody>
          <a:bodyPr anchorCtr="0" anchor="b" bIns="68750" lIns="68750" rIns="68750" tIns="68750"/>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92" name="Shape 92"/>
          <p:cNvSpPr/>
          <p:nvPr>
            <p:ph idx="2" type="pic"/>
          </p:nvPr>
        </p:nvSpPr>
        <p:spPr>
          <a:xfrm>
            <a:off x="3887390" y="740568"/>
            <a:ext cx="4629000" cy="3655200"/>
          </a:xfrm>
          <a:prstGeom prst="rect">
            <a:avLst/>
          </a:prstGeom>
          <a:noFill/>
          <a:ln>
            <a:noFill/>
          </a:ln>
        </p:spPr>
        <p:txBody>
          <a:bodyPr anchorCtr="0" anchor="t" bIns="68750" lIns="68750" rIns="68750" tIns="68750"/>
          <a:lstStyle>
            <a:lvl1pPr indent="0" lvl="0" marL="0" marR="0" rtl="0" algn="l">
              <a:lnSpc>
                <a:spcPct val="90000"/>
              </a:lnSpc>
              <a:spcBef>
                <a:spcPts val="800"/>
              </a:spcBef>
              <a:buClr>
                <a:schemeClr val="dk1"/>
              </a:buClr>
              <a:buSzPct val="41666"/>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47619"/>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55555"/>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66666"/>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66666"/>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66666"/>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66666"/>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66666"/>
              <a:buFont typeface="Arial"/>
              <a:buNone/>
              <a:defRPr b="0" i="0" sz="15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SzPct val="66666"/>
              <a:buFont typeface="Arial"/>
              <a:buNone/>
              <a:defRPr b="0" i="0" sz="1500" u="none" cap="none" strike="noStrike">
                <a:solidFill>
                  <a:schemeClr val="dk1"/>
                </a:solidFill>
                <a:latin typeface="Calibri"/>
                <a:ea typeface="Calibri"/>
                <a:cs typeface="Calibri"/>
                <a:sym typeface="Calibri"/>
              </a:defRPr>
            </a:lvl9pPr>
          </a:lstStyle>
          <a:p/>
        </p:txBody>
      </p:sp>
      <p:sp>
        <p:nvSpPr>
          <p:cNvPr id="93" name="Shape 93"/>
          <p:cNvSpPr txBox="1"/>
          <p:nvPr>
            <p:ph idx="1" type="body"/>
          </p:nvPr>
        </p:nvSpPr>
        <p:spPr>
          <a:xfrm>
            <a:off x="629840" y="1543050"/>
            <a:ext cx="2949300" cy="2858700"/>
          </a:xfrm>
          <a:prstGeom prst="rect">
            <a:avLst/>
          </a:prstGeom>
          <a:noFill/>
          <a:ln>
            <a:noFill/>
          </a:ln>
        </p:spPr>
        <p:txBody>
          <a:bodyPr anchorCtr="0" anchor="t" bIns="68750" lIns="68750" rIns="68750" tIns="68750"/>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0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94" name="Shape 94"/>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5" name="Shape 95"/>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6" name="Shape 96"/>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97" name="Shape 97"/>
        <p:cNvGrpSpPr/>
        <p:nvPr/>
      </p:nvGrpSpPr>
      <p:grpSpPr>
        <a:xfrm>
          <a:off x="0" y="0"/>
          <a:ext cx="0" cy="0"/>
          <a:chOff x="0" y="0"/>
          <a:chExt cx="0" cy="0"/>
        </a:xfrm>
      </p:grpSpPr>
      <p:sp>
        <p:nvSpPr>
          <p:cNvPr id="98" name="Shape 98"/>
          <p:cNvSpPr txBox="1"/>
          <p:nvPr>
            <p:ph type="title"/>
          </p:nvPr>
        </p:nvSpPr>
        <p:spPr>
          <a:xfrm>
            <a:off x="628650" y="273843"/>
            <a:ext cx="7886700" cy="9942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99" name="Shape 99"/>
          <p:cNvSpPr txBox="1"/>
          <p:nvPr>
            <p:ph idx="1" type="body"/>
          </p:nvPr>
        </p:nvSpPr>
        <p:spPr>
          <a:xfrm rot="5400000">
            <a:off x="2940300" y="-942431"/>
            <a:ext cx="3263400" cy="78867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00" name="Shape 100"/>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1" name="Shape 101"/>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2" name="Shape 102"/>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03" name="Shape 103"/>
        <p:cNvGrpSpPr/>
        <p:nvPr/>
      </p:nvGrpSpPr>
      <p:grpSpPr>
        <a:xfrm>
          <a:off x="0" y="0"/>
          <a:ext cx="0" cy="0"/>
          <a:chOff x="0" y="0"/>
          <a:chExt cx="0" cy="0"/>
        </a:xfrm>
      </p:grpSpPr>
      <p:sp>
        <p:nvSpPr>
          <p:cNvPr id="104" name="Shape 104"/>
          <p:cNvSpPr txBox="1"/>
          <p:nvPr>
            <p:ph type="title"/>
          </p:nvPr>
        </p:nvSpPr>
        <p:spPr>
          <a:xfrm rot="5400000">
            <a:off x="5350050" y="1467543"/>
            <a:ext cx="4359000" cy="19716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05" name="Shape 105"/>
          <p:cNvSpPr txBox="1"/>
          <p:nvPr>
            <p:ph idx="1" type="body"/>
          </p:nvPr>
        </p:nvSpPr>
        <p:spPr>
          <a:xfrm rot="5400000">
            <a:off x="1349475" y="-447056"/>
            <a:ext cx="4359000" cy="58008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06" name="Shape 106"/>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7" name="Shape 107"/>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8" name="Shape 108"/>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Two Pictures with Captions">
    <p:bg>
      <p:bgPr>
        <a:solidFill>
          <a:schemeClr val="lt1"/>
        </a:solidFill>
      </p:bgPr>
    </p:bg>
    <p:spTree>
      <p:nvGrpSpPr>
        <p:cNvPr id="109" name="Shape 109"/>
        <p:cNvGrpSpPr/>
        <p:nvPr/>
      </p:nvGrpSpPr>
      <p:grpSpPr>
        <a:xfrm>
          <a:off x="0" y="0"/>
          <a:ext cx="0" cy="0"/>
          <a:chOff x="0" y="0"/>
          <a:chExt cx="0" cy="0"/>
        </a:xfrm>
      </p:grpSpPr>
      <p:sp>
        <p:nvSpPr>
          <p:cNvPr id="110" name="Shape 110"/>
          <p:cNvSpPr txBox="1"/>
          <p:nvPr>
            <p:ph type="title"/>
          </p:nvPr>
        </p:nvSpPr>
        <p:spPr>
          <a:xfrm>
            <a:off x="414337" y="410766"/>
            <a:ext cx="5687700" cy="765900"/>
          </a:xfrm>
          <a:prstGeom prst="rect">
            <a:avLst/>
          </a:prstGeom>
          <a:noFill/>
          <a:ln>
            <a:noFill/>
          </a:ln>
        </p:spPr>
        <p:txBody>
          <a:bodyPr anchorCtr="0" anchor="t" bIns="68750" lIns="68750" rIns="68750" tIns="68750"/>
          <a:lstStyle>
            <a:lvl1pPr indent="0" lvl="0" marL="0" marR="0" rtl="0" algn="l">
              <a:lnSpc>
                <a:spcPct val="90000"/>
              </a:lnSpc>
              <a:spcBef>
                <a:spcPts val="0"/>
              </a:spcBef>
              <a:buClr>
                <a:schemeClr val="dk1"/>
              </a:buClr>
              <a:buFont typeface="Calibri"/>
              <a:buNone/>
              <a:defRPr b="0" i="0" sz="2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111" name="Shape 111"/>
          <p:cNvSpPr/>
          <p:nvPr>
            <p:ph idx="2" type="pic"/>
          </p:nvPr>
        </p:nvSpPr>
        <p:spPr>
          <a:xfrm>
            <a:off x="414337" y="1446768"/>
            <a:ext cx="4050000" cy="2790000"/>
          </a:xfrm>
          <a:prstGeom prst="rect">
            <a:avLst/>
          </a:prstGeom>
          <a:noFill/>
          <a:ln>
            <a:noFill/>
          </a:ln>
        </p:spPr>
        <p:txBody>
          <a:bodyPr anchorCtr="0" anchor="t" bIns="68750" lIns="68750" rIns="68750" tIns="68750"/>
          <a:lstStyle>
            <a:lvl1pPr indent="-88900" lvl="0" marL="177800" marR="0" rtl="0" algn="l">
              <a:lnSpc>
                <a:spcPct val="90000"/>
              </a:lnSpc>
              <a:spcBef>
                <a:spcPts val="8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12" name="Shape 112"/>
          <p:cNvSpPr/>
          <p:nvPr>
            <p:ph idx="3" type="pic"/>
          </p:nvPr>
        </p:nvSpPr>
        <p:spPr>
          <a:xfrm>
            <a:off x="4679576" y="1446768"/>
            <a:ext cx="4049999" cy="2790000"/>
          </a:xfrm>
          <a:prstGeom prst="rect">
            <a:avLst/>
          </a:prstGeom>
          <a:noFill/>
          <a:ln>
            <a:noFill/>
          </a:ln>
        </p:spPr>
        <p:txBody>
          <a:bodyPr anchorCtr="0" anchor="t" bIns="68750" lIns="68750" rIns="68750" tIns="68750"/>
          <a:lstStyle>
            <a:lvl1pPr indent="-88900" lvl="0" marL="177800" marR="0" rtl="0" algn="l">
              <a:lnSpc>
                <a:spcPct val="90000"/>
              </a:lnSpc>
              <a:spcBef>
                <a:spcPts val="8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13" name="Shape 113"/>
          <p:cNvSpPr txBox="1"/>
          <p:nvPr>
            <p:ph idx="1" type="body"/>
          </p:nvPr>
        </p:nvSpPr>
        <p:spPr>
          <a:xfrm>
            <a:off x="414337" y="4282901"/>
            <a:ext cx="4050000" cy="448800"/>
          </a:xfrm>
          <a:prstGeom prst="rect">
            <a:avLst/>
          </a:prstGeom>
          <a:noFill/>
          <a:ln>
            <a:noFill/>
          </a:ln>
        </p:spPr>
        <p:txBody>
          <a:bodyPr anchorCtr="0" anchor="t" bIns="68750" lIns="68750" rIns="68750" tIns="68750"/>
          <a:lstStyle>
            <a:lvl1pPr indent="0" lvl="0" marL="0" marR="0" rtl="0" algn="l">
              <a:lnSpc>
                <a:spcPct val="90000"/>
              </a:lnSpc>
              <a:spcBef>
                <a:spcPts val="800"/>
              </a:spcBef>
              <a:buClr>
                <a:schemeClr val="dk1"/>
              </a:buClr>
              <a:buFont typeface="Arial"/>
              <a:buNone/>
              <a:defRPr b="0" i="0" sz="15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9pPr>
          </a:lstStyle>
          <a:p/>
        </p:txBody>
      </p:sp>
      <p:sp>
        <p:nvSpPr>
          <p:cNvPr id="114" name="Shape 114"/>
          <p:cNvSpPr txBox="1"/>
          <p:nvPr>
            <p:ph idx="4" type="body"/>
          </p:nvPr>
        </p:nvSpPr>
        <p:spPr>
          <a:xfrm>
            <a:off x="4679575" y="4282901"/>
            <a:ext cx="4050300" cy="448800"/>
          </a:xfrm>
          <a:prstGeom prst="rect">
            <a:avLst/>
          </a:prstGeom>
          <a:noFill/>
          <a:ln>
            <a:noFill/>
          </a:ln>
        </p:spPr>
        <p:txBody>
          <a:bodyPr anchorCtr="0" anchor="t" bIns="68750" lIns="68750" rIns="68750" tIns="68750"/>
          <a:lstStyle>
            <a:lvl1pPr indent="0" lvl="0" marL="0" marR="0" rtl="0" algn="l">
              <a:lnSpc>
                <a:spcPct val="90000"/>
              </a:lnSpc>
              <a:spcBef>
                <a:spcPts val="800"/>
              </a:spcBef>
              <a:buClr>
                <a:schemeClr val="dk1"/>
              </a:buClr>
              <a:buFont typeface="Arial"/>
              <a:buNone/>
              <a:defRPr b="0" i="0" sz="15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8pPr>
            <a:lvl9pPr indent="0" lvl="8" marL="2755900" marR="0" rtl="0" algn="l">
              <a:lnSpc>
                <a:spcPct val="90000"/>
              </a:lnSpc>
              <a:spcBef>
                <a:spcPts val="400"/>
              </a:spcBef>
              <a:buClr>
                <a:schemeClr val="dk1"/>
              </a:buClr>
              <a:buFont typeface="Arial"/>
              <a:buNone/>
              <a:defRPr b="0" i="0" sz="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with Endpoints">
    <p:bg>
      <p:bgPr>
        <a:solidFill>
          <a:schemeClr val="lt1"/>
        </a:solidFill>
      </p:bgPr>
    </p:bg>
    <p:spTree>
      <p:nvGrpSpPr>
        <p:cNvPr id="118" name="Shape 118"/>
        <p:cNvGrpSpPr/>
        <p:nvPr/>
      </p:nvGrpSpPr>
      <p:grpSpPr>
        <a:xfrm>
          <a:off x="0" y="0"/>
          <a:ext cx="0" cy="0"/>
          <a:chOff x="0" y="0"/>
          <a:chExt cx="0" cy="0"/>
        </a:xfrm>
      </p:grpSpPr>
      <p:pic>
        <p:nvPicPr>
          <p:cNvPr id="119" name="Shape 119"/>
          <p:cNvPicPr preferRelativeResize="0"/>
          <p:nvPr/>
        </p:nvPicPr>
        <p:blipFill rotWithShape="1">
          <a:blip r:embed="rId2">
            <a:alphaModFix/>
          </a:blip>
          <a:srcRect b="0" l="0" r="0" t="487"/>
          <a:stretch/>
        </p:blipFill>
        <p:spPr>
          <a:xfrm>
            <a:off x="5561983" y="0"/>
            <a:ext cx="3582000" cy="5118300"/>
          </a:xfrm>
          <a:prstGeom prst="rect">
            <a:avLst/>
          </a:prstGeom>
          <a:noFill/>
          <a:ln>
            <a:noFill/>
          </a:ln>
        </p:spPr>
      </p:pic>
      <p:sp>
        <p:nvSpPr>
          <p:cNvPr id="120" name="Shape 120"/>
          <p:cNvSpPr txBox="1"/>
          <p:nvPr>
            <p:ph type="title"/>
          </p:nvPr>
        </p:nvSpPr>
        <p:spPr>
          <a:xfrm>
            <a:off x="414337" y="1671764"/>
            <a:ext cx="4287600" cy="1664999"/>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Arial"/>
              <a:buNone/>
              <a:defRPr b="1" i="0" sz="3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21" name="Shape 121"/>
          <p:cNvSpPr txBox="1"/>
          <p:nvPr>
            <p:ph idx="1" type="subTitle"/>
          </p:nvPr>
        </p:nvSpPr>
        <p:spPr>
          <a:xfrm>
            <a:off x="420776" y="3426735"/>
            <a:ext cx="4281000" cy="8100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with Logo">
    <p:bg>
      <p:bgPr>
        <a:solidFill>
          <a:schemeClr val="lt1"/>
        </a:solidFill>
      </p:bgPr>
    </p:bg>
    <p:spTree>
      <p:nvGrpSpPr>
        <p:cNvPr id="19" name="Shape 19"/>
        <p:cNvGrpSpPr/>
        <p:nvPr/>
      </p:nvGrpSpPr>
      <p:grpSpPr>
        <a:xfrm>
          <a:off x="0" y="0"/>
          <a:ext cx="0" cy="0"/>
          <a:chOff x="0" y="0"/>
          <a:chExt cx="0" cy="0"/>
        </a:xfrm>
      </p:grpSpPr>
      <p:sp>
        <p:nvSpPr>
          <p:cNvPr id="20" name="Shape 20"/>
          <p:cNvSpPr txBox="1"/>
          <p:nvPr>
            <p:ph type="title"/>
          </p:nvPr>
        </p:nvSpPr>
        <p:spPr>
          <a:xfrm>
            <a:off x="3042025" y="1716881"/>
            <a:ext cx="5687700" cy="1349700"/>
          </a:xfrm>
          <a:prstGeom prst="rect">
            <a:avLst/>
          </a:prstGeom>
          <a:noFill/>
          <a:ln>
            <a:noFill/>
          </a:ln>
        </p:spPr>
        <p:txBody>
          <a:bodyPr anchorCtr="0" anchor="b" bIns="68750" lIns="68750" rIns="68750" tIns="68750"/>
          <a:lstStyle>
            <a:lvl1pPr indent="-101600" lvl="0" marL="127000" marR="0" rtl="0" algn="l">
              <a:lnSpc>
                <a:spcPct val="90000"/>
              </a:lnSpc>
              <a:spcBef>
                <a:spcPts val="0"/>
              </a:spcBef>
              <a:buClr>
                <a:schemeClr val="dk1"/>
              </a:buClr>
              <a:buFont typeface="Calibri"/>
              <a:buNone/>
              <a:defRPr b="0" i="0" sz="29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21" name="Shape 21"/>
          <p:cNvSpPr txBox="1"/>
          <p:nvPr>
            <p:ph idx="1" type="subTitle"/>
          </p:nvPr>
        </p:nvSpPr>
        <p:spPr>
          <a:xfrm>
            <a:off x="3222000" y="3111740"/>
            <a:ext cx="5507700" cy="630000"/>
          </a:xfrm>
          <a:prstGeom prst="rect">
            <a:avLst/>
          </a:prstGeom>
          <a:noFill/>
          <a:ln>
            <a:noFill/>
          </a:ln>
        </p:spPr>
        <p:txBody>
          <a:bodyPr anchorCtr="0" anchor="t" bIns="68750" lIns="68750" rIns="68750" tIns="68750"/>
          <a:lstStyle>
            <a:lvl1pPr indent="-12700" lvl="0" marL="127000" marR="0" rtl="0" algn="l">
              <a:lnSpc>
                <a:spcPct val="90000"/>
              </a:lnSpc>
              <a:spcBef>
                <a:spcPts val="0"/>
              </a:spcBef>
              <a:buClr>
                <a:srgbClr val="3F3F3F"/>
              </a:buClr>
              <a:buSzPct val="100000"/>
              <a:buFont typeface="Arial Narrow"/>
              <a:buChar char="–"/>
              <a:defRPr b="0" i="0" sz="1800" u="none" cap="none" strike="noStrike">
                <a:solidFill>
                  <a:srgbClr val="3F3F3F"/>
                </a:solidFill>
                <a:latin typeface="Calibri"/>
                <a:ea typeface="Calibri"/>
                <a:cs typeface="Calibri"/>
                <a:sym typeface="Calibri"/>
              </a:defRPr>
            </a:lvl1pPr>
            <a:lvl2pPr indent="0" lvl="1" marL="342900" marR="0" rtl="0" algn="ctr">
              <a:lnSpc>
                <a:spcPct val="90000"/>
              </a:lnSpc>
              <a:spcBef>
                <a:spcPts val="40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685800" marR="0" rtl="0" algn="ctr">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3pPr>
            <a:lvl4pPr indent="0" lvl="3" marL="10287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3716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17145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0574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24003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27559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22" name="Shape 22"/>
          <p:cNvSpPr/>
          <p:nvPr>
            <p:ph idx="2" type="pic"/>
          </p:nvPr>
        </p:nvSpPr>
        <p:spPr>
          <a:xfrm>
            <a:off x="702064" y="1716881"/>
            <a:ext cx="2025000" cy="2024700"/>
          </a:xfrm>
          <a:prstGeom prst="rect">
            <a:avLst/>
          </a:prstGeom>
          <a:noFill/>
          <a:ln>
            <a:noFill/>
          </a:ln>
        </p:spPr>
        <p:txBody>
          <a:bodyPr anchorCtr="0" anchor="t" bIns="68750" lIns="68750" rIns="68750" tIns="68750"/>
          <a:lstStyle>
            <a:lvl1pPr indent="-88900" lvl="0" marL="177800" marR="0" rtl="0" algn="l">
              <a:lnSpc>
                <a:spcPct val="90000"/>
              </a:lnSpc>
              <a:spcBef>
                <a:spcPts val="8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Agenda with Section Titles">
    <p:spTree>
      <p:nvGrpSpPr>
        <p:cNvPr id="122" name="Shape 122"/>
        <p:cNvGrpSpPr/>
        <p:nvPr/>
      </p:nvGrpSpPr>
      <p:grpSpPr>
        <a:xfrm>
          <a:off x="0" y="0"/>
          <a:ext cx="0" cy="0"/>
          <a:chOff x="0" y="0"/>
          <a:chExt cx="0" cy="0"/>
        </a:xfrm>
      </p:grpSpPr>
      <p:pic>
        <p:nvPicPr>
          <p:cNvPr id="123" name="Shape 123"/>
          <p:cNvPicPr preferRelativeResize="0"/>
          <p:nvPr/>
        </p:nvPicPr>
        <p:blipFill rotWithShape="1">
          <a:blip r:embed="rId2">
            <a:alphaModFix/>
          </a:blip>
          <a:srcRect b="0" l="0" r="0" t="0"/>
          <a:stretch/>
        </p:blipFill>
        <p:spPr>
          <a:xfrm>
            <a:off x="5534908" y="0"/>
            <a:ext cx="3609000" cy="5105400"/>
          </a:xfrm>
          <a:prstGeom prst="rect">
            <a:avLst/>
          </a:prstGeom>
          <a:noFill/>
          <a:ln>
            <a:noFill/>
          </a:ln>
        </p:spPr>
      </p:pic>
      <p:sp>
        <p:nvSpPr>
          <p:cNvPr id="124" name="Shape 124"/>
          <p:cNvSpPr txBox="1"/>
          <p:nvPr>
            <p:ph type="title"/>
          </p:nvPr>
        </p:nvSpPr>
        <p:spPr>
          <a:xfrm>
            <a:off x="414338" y="410765"/>
            <a:ext cx="5687700" cy="540899"/>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25" name="Shape 125"/>
          <p:cNvSpPr txBox="1"/>
          <p:nvPr>
            <p:ph idx="1" type="body"/>
          </p:nvPr>
        </p:nvSpPr>
        <p:spPr>
          <a:xfrm>
            <a:off x="1574782" y="1086774"/>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26" name="Shape 126"/>
          <p:cNvSpPr txBox="1"/>
          <p:nvPr>
            <p:ph idx="2" type="body"/>
          </p:nvPr>
        </p:nvSpPr>
        <p:spPr>
          <a:xfrm>
            <a:off x="1152056" y="1526620"/>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27" name="Shape 127"/>
          <p:cNvSpPr txBox="1"/>
          <p:nvPr>
            <p:ph idx="3" type="body"/>
          </p:nvPr>
        </p:nvSpPr>
        <p:spPr>
          <a:xfrm>
            <a:off x="1574782" y="1526620"/>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28" name="Shape 128"/>
          <p:cNvSpPr txBox="1"/>
          <p:nvPr>
            <p:ph idx="4" type="body"/>
          </p:nvPr>
        </p:nvSpPr>
        <p:spPr>
          <a:xfrm>
            <a:off x="1152056" y="1966466"/>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29" name="Shape 129"/>
          <p:cNvSpPr txBox="1"/>
          <p:nvPr>
            <p:ph idx="5" type="body"/>
          </p:nvPr>
        </p:nvSpPr>
        <p:spPr>
          <a:xfrm>
            <a:off x="1574782" y="1966466"/>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0" name="Shape 130"/>
          <p:cNvSpPr txBox="1"/>
          <p:nvPr>
            <p:ph idx="6" type="body"/>
          </p:nvPr>
        </p:nvSpPr>
        <p:spPr>
          <a:xfrm>
            <a:off x="1152056" y="2406312"/>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1" name="Shape 131"/>
          <p:cNvSpPr txBox="1"/>
          <p:nvPr>
            <p:ph idx="7" type="body"/>
          </p:nvPr>
        </p:nvSpPr>
        <p:spPr>
          <a:xfrm>
            <a:off x="1574782" y="2406312"/>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2" name="Shape 132"/>
          <p:cNvSpPr txBox="1"/>
          <p:nvPr>
            <p:ph idx="8" type="body"/>
          </p:nvPr>
        </p:nvSpPr>
        <p:spPr>
          <a:xfrm>
            <a:off x="1152056" y="2846157"/>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3" name="Shape 133"/>
          <p:cNvSpPr txBox="1"/>
          <p:nvPr>
            <p:ph idx="9" type="body"/>
          </p:nvPr>
        </p:nvSpPr>
        <p:spPr>
          <a:xfrm>
            <a:off x="1574782" y="2846157"/>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4" name="Shape 134"/>
          <p:cNvSpPr txBox="1"/>
          <p:nvPr>
            <p:ph idx="13" type="body"/>
          </p:nvPr>
        </p:nvSpPr>
        <p:spPr>
          <a:xfrm>
            <a:off x="1152056" y="3286003"/>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5" name="Shape 135"/>
          <p:cNvSpPr txBox="1"/>
          <p:nvPr>
            <p:ph idx="14" type="body"/>
          </p:nvPr>
        </p:nvSpPr>
        <p:spPr>
          <a:xfrm>
            <a:off x="1574782" y="3286003"/>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6" name="Shape 136"/>
          <p:cNvSpPr txBox="1"/>
          <p:nvPr>
            <p:ph idx="15" type="body"/>
          </p:nvPr>
        </p:nvSpPr>
        <p:spPr>
          <a:xfrm>
            <a:off x="1152056" y="3725849"/>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7" name="Shape 137"/>
          <p:cNvSpPr txBox="1"/>
          <p:nvPr>
            <p:ph idx="16" type="body"/>
          </p:nvPr>
        </p:nvSpPr>
        <p:spPr>
          <a:xfrm>
            <a:off x="1574782" y="3725849"/>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8" name="Shape 138"/>
          <p:cNvSpPr txBox="1"/>
          <p:nvPr>
            <p:ph idx="17" type="body"/>
          </p:nvPr>
        </p:nvSpPr>
        <p:spPr>
          <a:xfrm>
            <a:off x="1152056" y="4165695"/>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39" name="Shape 139"/>
          <p:cNvSpPr txBox="1"/>
          <p:nvPr>
            <p:ph idx="18" type="body"/>
          </p:nvPr>
        </p:nvSpPr>
        <p:spPr>
          <a:xfrm>
            <a:off x="1574782" y="4165695"/>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40" name="Shape 140"/>
          <p:cNvSpPr txBox="1"/>
          <p:nvPr>
            <p:ph idx="19" type="body"/>
          </p:nvPr>
        </p:nvSpPr>
        <p:spPr>
          <a:xfrm>
            <a:off x="1152056" y="1086774"/>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bg>
      <p:bgPr>
        <a:solidFill>
          <a:schemeClr val="lt1"/>
        </a:solidFill>
      </p:bgPr>
    </p:bg>
    <p:spTree>
      <p:nvGrpSpPr>
        <p:cNvPr id="141" name="Shape 141"/>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White">
    <p:bg>
      <p:bgPr>
        <a:solidFill>
          <a:schemeClr val="lt1"/>
        </a:solidFill>
      </p:bgPr>
    </p:bg>
    <p:spTree>
      <p:nvGrpSpPr>
        <p:cNvPr id="142" name="Shape 142"/>
        <p:cNvGrpSpPr/>
        <p:nvPr/>
      </p:nvGrpSpPr>
      <p:grpSpPr>
        <a:xfrm>
          <a:off x="0" y="0"/>
          <a:ext cx="0" cy="0"/>
          <a:chOff x="0" y="0"/>
          <a:chExt cx="0" cy="0"/>
        </a:xfrm>
      </p:grpSpPr>
      <p:sp>
        <p:nvSpPr>
          <p:cNvPr id="143" name="Shape 143"/>
          <p:cNvSpPr txBox="1"/>
          <p:nvPr>
            <p:ph type="title"/>
          </p:nvPr>
        </p:nvSpPr>
        <p:spPr>
          <a:xfrm>
            <a:off x="414337" y="2385457"/>
            <a:ext cx="5687700" cy="1124999"/>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1" i="0" sz="3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44" name="Shape 144"/>
          <p:cNvSpPr txBox="1"/>
          <p:nvPr>
            <p:ph idx="1" type="subTitle"/>
          </p:nvPr>
        </p:nvSpPr>
        <p:spPr>
          <a:xfrm>
            <a:off x="414337" y="2003400"/>
            <a:ext cx="5687700" cy="405000"/>
          </a:xfrm>
          <a:prstGeom prst="rect">
            <a:avLst/>
          </a:prstGeom>
          <a:noFill/>
          <a:ln>
            <a:noFill/>
          </a:ln>
        </p:spPr>
        <p:txBody>
          <a:bodyPr anchorCtr="0" anchor="b" bIns="68575" lIns="68575" rIns="68575" tIns="68575"/>
          <a:lstStyle>
            <a:lvl1pPr indent="0" lvl="0" marL="0" marR="0" rtl="0" algn="l">
              <a:lnSpc>
                <a:spcPct val="10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
        <p:nvSpPr>
          <p:cNvPr id="145" name="Shape 145"/>
          <p:cNvSpPr/>
          <p:nvPr/>
        </p:nvSpPr>
        <p:spPr>
          <a:xfrm>
            <a:off x="8126940" y="4825490"/>
            <a:ext cx="54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275" lIns="68575" rIns="68575" tIns="34275">
            <a:noAutofit/>
          </a:bodyPr>
          <a:lstStyle/>
          <a:p>
            <a:pPr indent="0" lvl="0" marL="0" marR="0" rtl="0" algn="l">
              <a:spcBef>
                <a:spcPts val="0"/>
              </a:spcBef>
              <a:buNone/>
            </a:pPr>
            <a:r>
              <a:t/>
            </a:r>
            <a:endParaRPr sz="1400">
              <a:solidFill>
                <a:schemeClr val="lt2"/>
              </a:solidFill>
              <a:latin typeface="Arial"/>
              <a:ea typeface="Arial"/>
              <a:cs typeface="Arial"/>
              <a:sym typeface="Arial"/>
            </a:endParaRPr>
          </a:p>
        </p:txBody>
      </p:sp>
      <p:pic>
        <p:nvPicPr>
          <p:cNvPr id="146" name="Shape 146"/>
          <p:cNvPicPr preferRelativeResize="0"/>
          <p:nvPr/>
        </p:nvPicPr>
        <p:blipFill rotWithShape="1">
          <a:blip r:embed="rId2">
            <a:alphaModFix/>
          </a:blip>
          <a:srcRect b="0" l="0" r="0" t="0"/>
          <a:stretch/>
        </p:blipFill>
        <p:spPr>
          <a:xfrm>
            <a:off x="6129385" y="0"/>
            <a:ext cx="3014699" cy="2886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ubtitle and Content">
    <p:bg>
      <p:bgPr>
        <a:solidFill>
          <a:schemeClr val="lt1"/>
        </a:solidFill>
      </p:bgPr>
    </p:bg>
    <p:spTree>
      <p:nvGrpSpPr>
        <p:cNvPr id="147" name="Shape 147"/>
        <p:cNvGrpSpPr/>
        <p:nvPr/>
      </p:nvGrpSpPr>
      <p:grpSpPr>
        <a:xfrm>
          <a:off x="0" y="0"/>
          <a:ext cx="0" cy="0"/>
          <a:chOff x="0" y="0"/>
          <a:chExt cx="0" cy="0"/>
        </a:xfrm>
      </p:grpSpPr>
      <p:sp>
        <p:nvSpPr>
          <p:cNvPr id="148" name="Shape 148"/>
          <p:cNvSpPr txBox="1"/>
          <p:nvPr>
            <p:ph type="title"/>
          </p:nvPr>
        </p:nvSpPr>
        <p:spPr>
          <a:xfrm>
            <a:off x="414337" y="410766"/>
            <a:ext cx="5687700" cy="361800"/>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49" name="Shape 149"/>
          <p:cNvSpPr txBox="1"/>
          <p:nvPr>
            <p:ph idx="1" type="subTitle"/>
          </p:nvPr>
        </p:nvSpPr>
        <p:spPr>
          <a:xfrm>
            <a:off x="414337" y="771779"/>
            <a:ext cx="5687700" cy="4050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
        <p:nvSpPr>
          <p:cNvPr id="150" name="Shape 150"/>
          <p:cNvSpPr txBox="1"/>
          <p:nvPr>
            <p:ph idx="2" type="body"/>
          </p:nvPr>
        </p:nvSpPr>
        <p:spPr>
          <a:xfrm>
            <a:off x="414337" y="1357312"/>
            <a:ext cx="8315400" cy="33756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Agenda with Subsection Titles">
    <p:spTree>
      <p:nvGrpSpPr>
        <p:cNvPr id="151" name="Shape 151"/>
        <p:cNvGrpSpPr/>
        <p:nvPr/>
      </p:nvGrpSpPr>
      <p:grpSpPr>
        <a:xfrm>
          <a:off x="0" y="0"/>
          <a:ext cx="0" cy="0"/>
          <a:chOff x="0" y="0"/>
          <a:chExt cx="0" cy="0"/>
        </a:xfrm>
      </p:grpSpPr>
      <p:pic>
        <p:nvPicPr>
          <p:cNvPr id="152" name="Shape 152"/>
          <p:cNvPicPr preferRelativeResize="0"/>
          <p:nvPr/>
        </p:nvPicPr>
        <p:blipFill rotWithShape="1">
          <a:blip r:embed="rId2">
            <a:alphaModFix/>
          </a:blip>
          <a:srcRect b="0" l="0" r="0" t="0"/>
          <a:stretch/>
        </p:blipFill>
        <p:spPr>
          <a:xfrm>
            <a:off x="5534908" y="0"/>
            <a:ext cx="3609000" cy="5105400"/>
          </a:xfrm>
          <a:prstGeom prst="rect">
            <a:avLst/>
          </a:prstGeom>
          <a:noFill/>
          <a:ln>
            <a:noFill/>
          </a:ln>
        </p:spPr>
      </p:pic>
      <p:sp>
        <p:nvSpPr>
          <p:cNvPr id="153" name="Shape 153"/>
          <p:cNvSpPr txBox="1"/>
          <p:nvPr>
            <p:ph type="title"/>
          </p:nvPr>
        </p:nvSpPr>
        <p:spPr>
          <a:xfrm>
            <a:off x="414338" y="410765"/>
            <a:ext cx="5687700" cy="540899"/>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54" name="Shape 154"/>
          <p:cNvSpPr txBox="1"/>
          <p:nvPr>
            <p:ph idx="1" type="body"/>
          </p:nvPr>
        </p:nvSpPr>
        <p:spPr>
          <a:xfrm>
            <a:off x="1152056" y="1356770"/>
            <a:ext cx="377700" cy="386100"/>
          </a:xfrm>
          <a:prstGeom prst="rect">
            <a:avLst/>
          </a:prstGeom>
          <a:noFill/>
          <a:ln>
            <a:noFill/>
          </a:ln>
        </p:spPr>
        <p:txBody>
          <a:bodyPr anchorCtr="0" anchor="ctr" bIns="68575" lIns="68575" rIns="68575" tIns="68575"/>
          <a:lstStyle>
            <a:lvl1pPr indent="0" lvl="0" marL="0" marR="0" rtl="0" algn="r">
              <a:lnSpc>
                <a:spcPct val="100000"/>
              </a:lnSpc>
              <a:spcBef>
                <a:spcPts val="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55" name="Shape 155"/>
          <p:cNvSpPr txBox="1"/>
          <p:nvPr>
            <p:ph idx="2" type="body"/>
          </p:nvPr>
        </p:nvSpPr>
        <p:spPr>
          <a:xfrm>
            <a:off x="1574782" y="1356770"/>
            <a:ext cx="6587700" cy="3861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1"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56" name="Shape 156"/>
          <p:cNvSpPr txBox="1"/>
          <p:nvPr>
            <p:ph idx="3" type="body"/>
          </p:nvPr>
        </p:nvSpPr>
        <p:spPr>
          <a:xfrm>
            <a:off x="1574782" y="1814401"/>
            <a:ext cx="440699" cy="300300"/>
          </a:xfrm>
          <a:prstGeom prst="rect">
            <a:avLst/>
          </a:prstGeom>
          <a:noFill/>
          <a:ln>
            <a:noFill/>
          </a:ln>
        </p:spPr>
        <p:txBody>
          <a:bodyPr anchorCtr="0" anchor="ctr" bIns="68575" lIns="68575" rIns="68575" tIns="68575"/>
          <a:lstStyle>
            <a:lvl1pPr indent="0" lvl="0" marL="0" marR="0" rtl="0" algn="ctr">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57" name="Shape 157"/>
          <p:cNvSpPr txBox="1"/>
          <p:nvPr>
            <p:ph idx="4" type="body"/>
          </p:nvPr>
        </p:nvSpPr>
        <p:spPr>
          <a:xfrm>
            <a:off x="2061578" y="1814401"/>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58" name="Shape 158"/>
          <p:cNvSpPr txBox="1"/>
          <p:nvPr>
            <p:ph idx="5" type="body"/>
          </p:nvPr>
        </p:nvSpPr>
        <p:spPr>
          <a:xfrm>
            <a:off x="1574782" y="2184542"/>
            <a:ext cx="440699" cy="300300"/>
          </a:xfrm>
          <a:prstGeom prst="rect">
            <a:avLst/>
          </a:prstGeom>
          <a:noFill/>
          <a:ln>
            <a:noFill/>
          </a:ln>
        </p:spPr>
        <p:txBody>
          <a:bodyPr anchorCtr="0" anchor="ctr" bIns="68575" lIns="68575" rIns="68575" tIns="68575"/>
          <a:lstStyle>
            <a:lvl1pPr indent="0" lvl="0" marL="0" marR="0" rtl="0" algn="ctr">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59" name="Shape 159"/>
          <p:cNvSpPr txBox="1"/>
          <p:nvPr>
            <p:ph idx="6" type="body"/>
          </p:nvPr>
        </p:nvSpPr>
        <p:spPr>
          <a:xfrm>
            <a:off x="2061578" y="2184542"/>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0" name="Shape 160"/>
          <p:cNvSpPr txBox="1"/>
          <p:nvPr>
            <p:ph idx="7" type="body"/>
          </p:nvPr>
        </p:nvSpPr>
        <p:spPr>
          <a:xfrm>
            <a:off x="1574782" y="2555078"/>
            <a:ext cx="440699" cy="300300"/>
          </a:xfrm>
          <a:prstGeom prst="rect">
            <a:avLst/>
          </a:prstGeom>
          <a:noFill/>
          <a:ln>
            <a:noFill/>
          </a:ln>
        </p:spPr>
        <p:txBody>
          <a:bodyPr anchorCtr="0" anchor="ctr" bIns="68575" lIns="68575" rIns="68575" tIns="68575"/>
          <a:lstStyle>
            <a:lvl1pPr indent="0" lvl="0" marL="0" marR="0" rtl="0" algn="ctr">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1" name="Shape 161"/>
          <p:cNvSpPr txBox="1"/>
          <p:nvPr>
            <p:ph idx="8" type="body"/>
          </p:nvPr>
        </p:nvSpPr>
        <p:spPr>
          <a:xfrm>
            <a:off x="2061578" y="2555078"/>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2" name="Shape 162"/>
          <p:cNvSpPr txBox="1"/>
          <p:nvPr>
            <p:ph idx="9" type="body"/>
          </p:nvPr>
        </p:nvSpPr>
        <p:spPr>
          <a:xfrm>
            <a:off x="1574782" y="2925614"/>
            <a:ext cx="440699" cy="300300"/>
          </a:xfrm>
          <a:prstGeom prst="rect">
            <a:avLst/>
          </a:prstGeom>
          <a:noFill/>
          <a:ln>
            <a:noFill/>
          </a:ln>
        </p:spPr>
        <p:txBody>
          <a:bodyPr anchorCtr="0" anchor="ctr" bIns="68575" lIns="68575" rIns="68575" tIns="68575"/>
          <a:lstStyle>
            <a:lvl1pPr indent="0" lvl="0" marL="0" marR="0" rtl="0" algn="ctr">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3" name="Shape 163"/>
          <p:cNvSpPr txBox="1"/>
          <p:nvPr>
            <p:ph idx="13" type="body"/>
          </p:nvPr>
        </p:nvSpPr>
        <p:spPr>
          <a:xfrm>
            <a:off x="2061578" y="2925614"/>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4" name="Shape 164"/>
          <p:cNvSpPr txBox="1"/>
          <p:nvPr>
            <p:ph idx="14" type="body"/>
          </p:nvPr>
        </p:nvSpPr>
        <p:spPr>
          <a:xfrm>
            <a:off x="1574782" y="3295754"/>
            <a:ext cx="440699" cy="300300"/>
          </a:xfrm>
          <a:prstGeom prst="rect">
            <a:avLst/>
          </a:prstGeom>
          <a:noFill/>
          <a:ln>
            <a:noFill/>
          </a:ln>
        </p:spPr>
        <p:txBody>
          <a:bodyPr anchorCtr="0" anchor="ctr" bIns="68575" lIns="68575" rIns="68575" tIns="68575"/>
          <a:lstStyle>
            <a:lvl1pPr indent="0" lvl="0" marL="0" marR="0" rtl="0" algn="ctr">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5" name="Shape 165"/>
          <p:cNvSpPr txBox="1"/>
          <p:nvPr>
            <p:ph idx="15" type="body"/>
          </p:nvPr>
        </p:nvSpPr>
        <p:spPr>
          <a:xfrm>
            <a:off x="2061578" y="3295754"/>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6" name="Shape 166"/>
          <p:cNvSpPr txBox="1"/>
          <p:nvPr>
            <p:ph idx="16" type="body"/>
          </p:nvPr>
        </p:nvSpPr>
        <p:spPr>
          <a:xfrm>
            <a:off x="1574782" y="3666290"/>
            <a:ext cx="440699" cy="300300"/>
          </a:xfrm>
          <a:prstGeom prst="rect">
            <a:avLst/>
          </a:prstGeom>
          <a:noFill/>
          <a:ln>
            <a:noFill/>
          </a:ln>
        </p:spPr>
        <p:txBody>
          <a:bodyPr anchorCtr="0" anchor="ctr" bIns="68575" lIns="68575" rIns="68575" tIns="68575"/>
          <a:lstStyle>
            <a:lvl1pPr indent="0" lvl="0" marL="0" marR="0" rtl="0" algn="ctr">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7" name="Shape 167"/>
          <p:cNvSpPr txBox="1"/>
          <p:nvPr>
            <p:ph idx="17" type="body"/>
          </p:nvPr>
        </p:nvSpPr>
        <p:spPr>
          <a:xfrm>
            <a:off x="2061578" y="3666290"/>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68" name="Shape 168"/>
          <p:cNvSpPr txBox="1"/>
          <p:nvPr>
            <p:ph idx="18" type="body"/>
          </p:nvPr>
        </p:nvSpPr>
        <p:spPr>
          <a:xfrm>
            <a:off x="2175878" y="3780590"/>
            <a:ext cx="6100799" cy="3003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Content">
    <p:bg>
      <p:bgPr>
        <a:solidFill>
          <a:schemeClr val="lt1"/>
        </a:solidFill>
      </p:bgPr>
    </p:bg>
    <p:spTree>
      <p:nvGrpSpPr>
        <p:cNvPr id="169" name="Shape 169"/>
        <p:cNvGrpSpPr/>
        <p:nvPr/>
      </p:nvGrpSpPr>
      <p:grpSpPr>
        <a:xfrm>
          <a:off x="0" y="0"/>
          <a:ext cx="0" cy="0"/>
          <a:chOff x="0" y="0"/>
          <a:chExt cx="0" cy="0"/>
        </a:xfrm>
      </p:grpSpPr>
      <p:sp>
        <p:nvSpPr>
          <p:cNvPr id="170" name="Shape 170"/>
          <p:cNvSpPr txBox="1"/>
          <p:nvPr>
            <p:ph idx="1" type="body"/>
          </p:nvPr>
        </p:nvSpPr>
        <p:spPr>
          <a:xfrm>
            <a:off x="414337" y="1357312"/>
            <a:ext cx="8315400" cy="33756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71" name="Shape 171"/>
          <p:cNvSpPr txBox="1"/>
          <p:nvPr>
            <p:ph type="title"/>
          </p:nvPr>
        </p:nvSpPr>
        <p:spPr>
          <a:xfrm>
            <a:off x="414337" y="410766"/>
            <a:ext cx="5687700" cy="765900"/>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tdefender Logo White">
    <p:bg>
      <p:bgPr>
        <a:solidFill>
          <a:schemeClr val="lt1"/>
        </a:solidFill>
      </p:bgPr>
    </p:bg>
    <p:spTree>
      <p:nvGrpSpPr>
        <p:cNvPr id="172" name="Shape 172"/>
        <p:cNvGrpSpPr/>
        <p:nvPr/>
      </p:nvGrpSpPr>
      <p:grpSpPr>
        <a:xfrm>
          <a:off x="0" y="0"/>
          <a:ext cx="0" cy="0"/>
          <a:chOff x="0" y="0"/>
          <a:chExt cx="0" cy="0"/>
        </a:xfrm>
      </p:grpSpPr>
      <p:pic>
        <p:nvPicPr>
          <p:cNvPr id="173" name="Shape 173"/>
          <p:cNvPicPr preferRelativeResize="0"/>
          <p:nvPr/>
        </p:nvPicPr>
        <p:blipFill rotWithShape="1">
          <a:blip r:embed="rId2">
            <a:alphaModFix/>
          </a:blip>
          <a:srcRect b="0" l="0" r="0" t="0"/>
          <a:stretch/>
        </p:blipFill>
        <p:spPr>
          <a:xfrm>
            <a:off x="2889357" y="1714425"/>
            <a:ext cx="3365400" cy="17148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Left">
    <p:bg>
      <p:bgPr>
        <a:solidFill>
          <a:schemeClr val="lt1"/>
        </a:solidFill>
      </p:bgPr>
    </p:bg>
    <p:spTree>
      <p:nvGrpSpPr>
        <p:cNvPr id="174" name="Shape 174"/>
        <p:cNvGrpSpPr/>
        <p:nvPr/>
      </p:nvGrpSpPr>
      <p:grpSpPr>
        <a:xfrm>
          <a:off x="0" y="0"/>
          <a:ext cx="0" cy="0"/>
          <a:chOff x="0" y="0"/>
          <a:chExt cx="0" cy="0"/>
        </a:xfrm>
      </p:grpSpPr>
      <p:sp>
        <p:nvSpPr>
          <p:cNvPr id="175" name="Shape 175"/>
          <p:cNvSpPr txBox="1"/>
          <p:nvPr>
            <p:ph type="title"/>
          </p:nvPr>
        </p:nvSpPr>
        <p:spPr>
          <a:xfrm>
            <a:off x="414359" y="1716881"/>
            <a:ext cx="5687700" cy="1349700"/>
          </a:xfrm>
          <a:prstGeom prst="rect">
            <a:avLst/>
          </a:prstGeom>
          <a:noFill/>
          <a:ln>
            <a:noFill/>
          </a:ln>
        </p:spPr>
        <p:txBody>
          <a:bodyPr anchorCtr="0" anchor="b" bIns="68575" lIns="68575" rIns="68575" tIns="68575"/>
          <a:lstStyle>
            <a:lvl1pPr indent="-101600" lvl="0" marL="114300" marR="0" rtl="0" algn="l">
              <a:lnSpc>
                <a:spcPct val="90000"/>
              </a:lnSpc>
              <a:spcBef>
                <a:spcPts val="0"/>
              </a:spcBef>
              <a:buClr>
                <a:schemeClr val="dk1"/>
              </a:buClr>
              <a:buFont typeface="Arial"/>
              <a:buNone/>
              <a:defRPr b="0" i="0" sz="29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76" name="Shape 176"/>
          <p:cNvSpPr txBox="1"/>
          <p:nvPr>
            <p:ph idx="1" type="subTitle"/>
          </p:nvPr>
        </p:nvSpPr>
        <p:spPr>
          <a:xfrm>
            <a:off x="594334" y="3111740"/>
            <a:ext cx="5507400" cy="630000"/>
          </a:xfrm>
          <a:prstGeom prst="rect">
            <a:avLst/>
          </a:prstGeom>
          <a:noFill/>
          <a:ln>
            <a:noFill/>
          </a:ln>
        </p:spPr>
        <p:txBody>
          <a:bodyPr anchorCtr="0" anchor="t" bIns="68575" lIns="68575" rIns="68575" tIns="68575"/>
          <a:lstStyle>
            <a:lvl1pPr indent="-25400" lvl="0" marL="139700" marR="0" rtl="0" algn="l">
              <a:lnSpc>
                <a:spcPct val="100000"/>
              </a:lnSpc>
              <a:spcBef>
                <a:spcPts val="0"/>
              </a:spcBef>
              <a:spcAft>
                <a:spcPts val="0"/>
              </a:spcAft>
              <a:buClr>
                <a:srgbClr val="555555"/>
              </a:buClr>
              <a:buSzPct val="100000"/>
              <a:buFont typeface="Arial Narrow"/>
              <a:buChar char="–"/>
              <a:defRPr b="0" i="0" sz="1800" u="none" cap="none" strike="noStrike">
                <a:solidFill>
                  <a:srgbClr val="555555"/>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Right">
    <p:bg>
      <p:bgPr>
        <a:solidFill>
          <a:schemeClr val="lt1"/>
        </a:solidFill>
      </p:bgPr>
    </p:bg>
    <p:spTree>
      <p:nvGrpSpPr>
        <p:cNvPr id="177" name="Shape 177"/>
        <p:cNvGrpSpPr/>
        <p:nvPr/>
      </p:nvGrpSpPr>
      <p:grpSpPr>
        <a:xfrm>
          <a:off x="0" y="0"/>
          <a:ext cx="0" cy="0"/>
          <a:chOff x="0" y="0"/>
          <a:chExt cx="0" cy="0"/>
        </a:xfrm>
      </p:grpSpPr>
      <p:sp>
        <p:nvSpPr>
          <p:cNvPr id="178" name="Shape 178"/>
          <p:cNvSpPr txBox="1"/>
          <p:nvPr>
            <p:ph type="title"/>
          </p:nvPr>
        </p:nvSpPr>
        <p:spPr>
          <a:xfrm>
            <a:off x="3042025" y="1716881"/>
            <a:ext cx="5687700" cy="1349700"/>
          </a:xfrm>
          <a:prstGeom prst="rect">
            <a:avLst/>
          </a:prstGeom>
          <a:noFill/>
          <a:ln>
            <a:noFill/>
          </a:ln>
        </p:spPr>
        <p:txBody>
          <a:bodyPr anchorCtr="0" anchor="b" bIns="68575" lIns="68575" rIns="68575" tIns="68575"/>
          <a:lstStyle>
            <a:lvl1pPr indent="-101600" lvl="0" marL="127000" marR="0" rtl="0" algn="l">
              <a:lnSpc>
                <a:spcPct val="90000"/>
              </a:lnSpc>
              <a:spcBef>
                <a:spcPts val="0"/>
              </a:spcBef>
              <a:buClr>
                <a:schemeClr val="dk1"/>
              </a:buClr>
              <a:buFont typeface="Arial"/>
              <a:buNone/>
              <a:defRPr b="0" i="0" sz="29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79" name="Shape 179"/>
          <p:cNvSpPr txBox="1"/>
          <p:nvPr>
            <p:ph idx="1" type="subTitle"/>
          </p:nvPr>
        </p:nvSpPr>
        <p:spPr>
          <a:xfrm>
            <a:off x="3222000" y="3111740"/>
            <a:ext cx="5507400" cy="630000"/>
          </a:xfrm>
          <a:prstGeom prst="rect">
            <a:avLst/>
          </a:prstGeom>
          <a:noFill/>
          <a:ln>
            <a:noFill/>
          </a:ln>
        </p:spPr>
        <p:txBody>
          <a:bodyPr anchorCtr="0" anchor="t" bIns="68575" lIns="68575" rIns="68575" tIns="68575"/>
          <a:lstStyle>
            <a:lvl1pPr indent="-25400" lvl="0" marL="139700" marR="0" rtl="0" algn="l">
              <a:lnSpc>
                <a:spcPct val="100000"/>
              </a:lnSpc>
              <a:spcBef>
                <a:spcPts val="0"/>
              </a:spcBef>
              <a:spcAft>
                <a:spcPts val="0"/>
              </a:spcAft>
              <a:buClr>
                <a:srgbClr val="555555"/>
              </a:buClr>
              <a:buSzPct val="100000"/>
              <a:buFont typeface="Arial Narrow"/>
              <a:buChar char="–"/>
              <a:defRPr b="0" i="0" sz="1800" u="none" cap="none" strike="noStrike">
                <a:solidFill>
                  <a:srgbClr val="555555"/>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with Logo">
    <p:bg>
      <p:bgPr>
        <a:solidFill>
          <a:schemeClr val="lt1"/>
        </a:solidFill>
      </p:bgPr>
    </p:bg>
    <p:spTree>
      <p:nvGrpSpPr>
        <p:cNvPr id="180" name="Shape 180"/>
        <p:cNvGrpSpPr/>
        <p:nvPr/>
      </p:nvGrpSpPr>
      <p:grpSpPr>
        <a:xfrm>
          <a:off x="0" y="0"/>
          <a:ext cx="0" cy="0"/>
          <a:chOff x="0" y="0"/>
          <a:chExt cx="0" cy="0"/>
        </a:xfrm>
      </p:grpSpPr>
      <p:sp>
        <p:nvSpPr>
          <p:cNvPr id="181" name="Shape 181"/>
          <p:cNvSpPr txBox="1"/>
          <p:nvPr>
            <p:ph type="title"/>
          </p:nvPr>
        </p:nvSpPr>
        <p:spPr>
          <a:xfrm>
            <a:off x="3042025" y="1716881"/>
            <a:ext cx="5687700" cy="1349700"/>
          </a:xfrm>
          <a:prstGeom prst="rect">
            <a:avLst/>
          </a:prstGeom>
          <a:noFill/>
          <a:ln>
            <a:noFill/>
          </a:ln>
        </p:spPr>
        <p:txBody>
          <a:bodyPr anchorCtr="0" anchor="b" bIns="68575" lIns="68575" rIns="68575" tIns="68575"/>
          <a:lstStyle>
            <a:lvl1pPr indent="-101600" lvl="0" marL="127000" marR="0" rtl="0" algn="l">
              <a:lnSpc>
                <a:spcPct val="90000"/>
              </a:lnSpc>
              <a:spcBef>
                <a:spcPts val="0"/>
              </a:spcBef>
              <a:buClr>
                <a:schemeClr val="dk1"/>
              </a:buClr>
              <a:buFont typeface="Arial"/>
              <a:buNone/>
              <a:defRPr b="0" i="0" sz="29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82" name="Shape 182"/>
          <p:cNvSpPr txBox="1"/>
          <p:nvPr>
            <p:ph idx="1" type="subTitle"/>
          </p:nvPr>
        </p:nvSpPr>
        <p:spPr>
          <a:xfrm>
            <a:off x="3222000" y="3111740"/>
            <a:ext cx="5507400" cy="630000"/>
          </a:xfrm>
          <a:prstGeom prst="rect">
            <a:avLst/>
          </a:prstGeom>
          <a:noFill/>
          <a:ln>
            <a:noFill/>
          </a:ln>
        </p:spPr>
        <p:txBody>
          <a:bodyPr anchorCtr="0" anchor="t" bIns="68575" lIns="68575" rIns="68575" tIns="68575"/>
          <a:lstStyle>
            <a:lvl1pPr indent="-25400" lvl="0" marL="139700" marR="0" rtl="0" algn="l">
              <a:lnSpc>
                <a:spcPct val="100000"/>
              </a:lnSpc>
              <a:spcBef>
                <a:spcPts val="0"/>
              </a:spcBef>
              <a:spcAft>
                <a:spcPts val="0"/>
              </a:spcAft>
              <a:buClr>
                <a:srgbClr val="555555"/>
              </a:buClr>
              <a:buSzPct val="100000"/>
              <a:buFont typeface="Arial Narrow"/>
              <a:buChar char="–"/>
              <a:defRPr b="0" i="0" sz="1800" u="none" cap="none" strike="noStrike">
                <a:solidFill>
                  <a:srgbClr val="555555"/>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
        <p:nvSpPr>
          <p:cNvPr id="183" name="Shape 183"/>
          <p:cNvSpPr/>
          <p:nvPr>
            <p:ph idx="2" type="pic"/>
          </p:nvPr>
        </p:nvSpPr>
        <p:spPr>
          <a:xfrm>
            <a:off x="702064" y="1716881"/>
            <a:ext cx="2025000" cy="20247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SzPct val="78571"/>
              <a:buFont typeface="Arial"/>
              <a:buNone/>
              <a:defRPr b="0" i="0" sz="14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SzPct val="61111"/>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ct val="73333"/>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SzPct val="61111"/>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Only">
    <p:bg>
      <p:bgPr>
        <a:solidFill>
          <a:schemeClr val="lt1"/>
        </a:solidFill>
      </p:bgPr>
    </p:bg>
    <p:spTree>
      <p:nvGrpSpPr>
        <p:cNvPr id="23" name="Shape 23"/>
        <p:cNvGrpSpPr/>
        <p:nvPr/>
      </p:nvGrpSpPr>
      <p:grpSpPr>
        <a:xfrm>
          <a:off x="0" y="0"/>
          <a:ext cx="0" cy="0"/>
          <a:chOff x="0" y="0"/>
          <a:chExt cx="0" cy="0"/>
        </a:xfrm>
      </p:grpSpPr>
      <p:sp>
        <p:nvSpPr>
          <p:cNvPr id="24" name="Shape 24"/>
          <p:cNvSpPr txBox="1"/>
          <p:nvPr>
            <p:ph type="title"/>
          </p:nvPr>
        </p:nvSpPr>
        <p:spPr>
          <a:xfrm>
            <a:off x="431800" y="546783"/>
            <a:ext cx="5640300" cy="5727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17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25" name="Shape 25"/>
          <p:cNvSpPr txBox="1"/>
          <p:nvPr>
            <p:ph idx="12" type="sldNum"/>
          </p:nvPr>
        </p:nvSpPr>
        <p:spPr>
          <a:xfrm>
            <a:off x="432069" y="4801434"/>
            <a:ext cx="381900" cy="1551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fld id="{00000000-1234-1234-1234-123412341234}" type="slidenum">
              <a:rPr b="0" i="0" lang="en-US" sz="400" u="none" cap="none" strike="noStrike">
                <a:solidFill>
                  <a:srgbClr val="3F3F3F"/>
                </a:solidFill>
                <a:latin typeface="Arial"/>
                <a:ea typeface="Arial"/>
                <a:cs typeface="Arial"/>
                <a:sym typeface="Arial"/>
              </a:rPr>
              <a:t>‹#›</a:t>
            </a:fld>
          </a:p>
        </p:txBody>
      </p:sp>
      <p:sp>
        <p:nvSpPr>
          <p:cNvPr id="26" name="Shape 26"/>
          <p:cNvSpPr/>
          <p:nvPr/>
        </p:nvSpPr>
        <p:spPr>
          <a:xfrm>
            <a:off x="7991943" y="4825490"/>
            <a:ext cx="72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350" lIns="68750" rIns="68750" tIns="34350">
            <a:noAutofit/>
          </a:bodyPr>
          <a:lstStyle/>
          <a:p>
            <a:pPr indent="0" lvl="0" marL="0" marR="0" rtl="0" algn="l">
              <a:spcBef>
                <a:spcPts val="0"/>
              </a:spcBef>
              <a:buNone/>
            </a:pPr>
            <a:r>
              <a:t/>
            </a:r>
            <a:endParaRPr sz="1400">
              <a:solidFill>
                <a:schemeClr val="lt2"/>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Only">
    <p:spTree>
      <p:nvGrpSpPr>
        <p:cNvPr id="184" name="Shape 184"/>
        <p:cNvGrpSpPr/>
        <p:nvPr/>
      </p:nvGrpSpPr>
      <p:grpSpPr>
        <a:xfrm>
          <a:off x="0" y="0"/>
          <a:ext cx="0" cy="0"/>
          <a:chOff x="0" y="0"/>
          <a:chExt cx="0" cy="0"/>
        </a:xfrm>
      </p:grpSpPr>
      <p:sp>
        <p:nvSpPr>
          <p:cNvPr id="185" name="Shape 185"/>
          <p:cNvSpPr txBox="1"/>
          <p:nvPr>
            <p:ph type="title"/>
          </p:nvPr>
        </p:nvSpPr>
        <p:spPr>
          <a:xfrm>
            <a:off x="414337" y="410766"/>
            <a:ext cx="5687700" cy="765900"/>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Subtitle">
    <p:bg>
      <p:bgPr>
        <a:solidFill>
          <a:schemeClr val="lt1"/>
        </a:solidFill>
      </p:bgPr>
    </p:bg>
    <p:spTree>
      <p:nvGrpSpPr>
        <p:cNvPr id="186" name="Shape 186"/>
        <p:cNvGrpSpPr/>
        <p:nvPr/>
      </p:nvGrpSpPr>
      <p:grpSpPr>
        <a:xfrm>
          <a:off x="0" y="0"/>
          <a:ext cx="0" cy="0"/>
          <a:chOff x="0" y="0"/>
          <a:chExt cx="0" cy="0"/>
        </a:xfrm>
      </p:grpSpPr>
      <p:sp>
        <p:nvSpPr>
          <p:cNvPr id="187" name="Shape 187"/>
          <p:cNvSpPr txBox="1"/>
          <p:nvPr>
            <p:ph type="title"/>
          </p:nvPr>
        </p:nvSpPr>
        <p:spPr>
          <a:xfrm>
            <a:off x="414337" y="410766"/>
            <a:ext cx="5687700" cy="361200"/>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88" name="Shape 188"/>
          <p:cNvSpPr txBox="1"/>
          <p:nvPr>
            <p:ph idx="1" type="subTitle"/>
          </p:nvPr>
        </p:nvSpPr>
        <p:spPr>
          <a:xfrm>
            <a:off x="414337" y="771779"/>
            <a:ext cx="5687700" cy="4050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nd Two Pictures with Captions">
    <p:bg>
      <p:bgPr>
        <a:solidFill>
          <a:schemeClr val="lt1"/>
        </a:solidFill>
      </p:bgPr>
    </p:bg>
    <p:spTree>
      <p:nvGrpSpPr>
        <p:cNvPr id="189" name="Shape 189"/>
        <p:cNvGrpSpPr/>
        <p:nvPr/>
      </p:nvGrpSpPr>
      <p:grpSpPr>
        <a:xfrm>
          <a:off x="0" y="0"/>
          <a:ext cx="0" cy="0"/>
          <a:chOff x="0" y="0"/>
          <a:chExt cx="0" cy="0"/>
        </a:xfrm>
      </p:grpSpPr>
      <p:sp>
        <p:nvSpPr>
          <p:cNvPr id="190" name="Shape 190"/>
          <p:cNvSpPr txBox="1"/>
          <p:nvPr>
            <p:ph type="title"/>
          </p:nvPr>
        </p:nvSpPr>
        <p:spPr>
          <a:xfrm>
            <a:off x="414337" y="410766"/>
            <a:ext cx="5687700" cy="765900"/>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Font typeface="Arial"/>
              <a:buNone/>
              <a:defRPr b="0" i="0" sz="2600" u="none" cap="none" strike="noStrike">
                <a:solidFill>
                  <a:schemeClr val="dk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91" name="Shape 191"/>
          <p:cNvSpPr/>
          <p:nvPr>
            <p:ph idx="2" type="pic"/>
          </p:nvPr>
        </p:nvSpPr>
        <p:spPr>
          <a:xfrm>
            <a:off x="414337" y="1446768"/>
            <a:ext cx="4050000" cy="27900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SzPct val="78571"/>
              <a:buFont typeface="Arial"/>
              <a:buNone/>
              <a:defRPr b="0" i="0" sz="14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SzPct val="61111"/>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ct val="73333"/>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SzPct val="61111"/>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92" name="Shape 192"/>
          <p:cNvSpPr/>
          <p:nvPr>
            <p:ph idx="3" type="pic"/>
          </p:nvPr>
        </p:nvSpPr>
        <p:spPr>
          <a:xfrm>
            <a:off x="4679576" y="1446768"/>
            <a:ext cx="4049999" cy="27900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SzPct val="78571"/>
              <a:buFont typeface="Arial"/>
              <a:buNone/>
              <a:defRPr b="0" i="0" sz="14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SzPct val="61111"/>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ct val="73333"/>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SzPct val="61111"/>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193" name="Shape 193"/>
          <p:cNvSpPr txBox="1"/>
          <p:nvPr>
            <p:ph idx="1" type="body"/>
          </p:nvPr>
        </p:nvSpPr>
        <p:spPr>
          <a:xfrm>
            <a:off x="414337" y="4282901"/>
            <a:ext cx="4050000" cy="4485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342900" marR="0" rtl="0" algn="l">
              <a:lnSpc>
                <a:spcPct val="120000"/>
              </a:lnSpc>
              <a:spcBef>
                <a:spcPts val="0"/>
              </a:spcBef>
              <a:spcAft>
                <a:spcPts val="0"/>
              </a:spcAft>
              <a:buClr>
                <a:schemeClr val="dk1"/>
              </a:buClr>
              <a:buFont typeface="Arial"/>
              <a:buNone/>
              <a:defRPr b="0" i="0" sz="9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rgbClr val="6B6B6B"/>
              </a:buClr>
              <a:buFont typeface="Arial"/>
              <a:buNone/>
              <a:defRPr b="0" i="0" sz="700" u="none" cap="none" strike="noStrike">
                <a:solidFill>
                  <a:srgbClr val="6C6C6C"/>
                </a:solidFill>
                <a:latin typeface="Arial"/>
                <a:ea typeface="Arial"/>
                <a:cs typeface="Arial"/>
                <a:sym typeface="Arial"/>
              </a:defRPr>
            </a:lvl4pPr>
            <a:lvl5pPr indent="0" lvl="4" marL="1371600" marR="0" rtl="0" algn="l">
              <a:lnSpc>
                <a:spcPct val="110000"/>
              </a:lnSpc>
              <a:spcBef>
                <a:spcPts val="0"/>
              </a:spcBef>
              <a:spcAft>
                <a:spcPts val="0"/>
              </a:spcAft>
              <a:buClr>
                <a:schemeClr val="accent2"/>
              </a:buClr>
              <a:buFont typeface="Arial"/>
              <a:buNone/>
              <a:defRPr b="0" i="0" sz="700" u="none" cap="none" strike="noStrike">
                <a:solidFill>
                  <a:schemeClr val="accent2"/>
                </a:solidFill>
                <a:latin typeface="Arial"/>
                <a:ea typeface="Arial"/>
                <a:cs typeface="Arial"/>
                <a:sym typeface="Arial"/>
              </a:defRPr>
            </a:lvl5pPr>
            <a:lvl6pPr indent="0" lvl="5" marL="17145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6pPr>
            <a:lvl7pPr indent="0" lvl="6" marL="20574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7pPr>
            <a:lvl8pPr indent="0" lvl="7" marL="24003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8pPr>
            <a:lvl9pPr indent="0" lvl="8" marL="27432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9pPr>
          </a:lstStyle>
          <a:p/>
        </p:txBody>
      </p:sp>
      <p:sp>
        <p:nvSpPr>
          <p:cNvPr id="194" name="Shape 194"/>
          <p:cNvSpPr txBox="1"/>
          <p:nvPr>
            <p:ph idx="4" type="body"/>
          </p:nvPr>
        </p:nvSpPr>
        <p:spPr>
          <a:xfrm>
            <a:off x="4679575" y="4282901"/>
            <a:ext cx="4050000" cy="4485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1pPr>
            <a:lvl2pPr indent="0" lvl="1" marL="342900" marR="0" rtl="0" algn="l">
              <a:lnSpc>
                <a:spcPct val="120000"/>
              </a:lnSpc>
              <a:spcBef>
                <a:spcPts val="0"/>
              </a:spcBef>
              <a:spcAft>
                <a:spcPts val="0"/>
              </a:spcAft>
              <a:buClr>
                <a:schemeClr val="dk1"/>
              </a:buClr>
              <a:buFont typeface="Arial"/>
              <a:buNone/>
              <a:defRPr b="0" i="0" sz="900" u="none" cap="none" strike="noStrike">
                <a:solidFill>
                  <a:schemeClr val="dk1"/>
                </a:solidFill>
                <a:latin typeface="Arial"/>
                <a:ea typeface="Arial"/>
                <a:cs typeface="Arial"/>
                <a:sym typeface="Arial"/>
              </a:defRPr>
            </a:lvl2pPr>
            <a:lvl3pPr indent="0" lvl="2" marL="685800" marR="0" rtl="0" algn="l">
              <a:lnSpc>
                <a:spcPct val="100000"/>
              </a:lnSpc>
              <a:spcBef>
                <a:spcPts val="0"/>
              </a:spcBef>
              <a:spcAft>
                <a:spcPts val="0"/>
              </a:spcAft>
              <a:buClr>
                <a:schemeClr val="dk1"/>
              </a:buClr>
              <a:buFont typeface="Arial"/>
              <a:buNone/>
              <a:defRPr b="0" i="0" sz="800" u="none" cap="none" strike="noStrike">
                <a:solidFill>
                  <a:schemeClr val="dk1"/>
                </a:solidFill>
                <a:latin typeface="Arial"/>
                <a:ea typeface="Arial"/>
                <a:cs typeface="Arial"/>
                <a:sym typeface="Arial"/>
              </a:defRPr>
            </a:lvl3pPr>
            <a:lvl4pPr indent="0" lvl="3" marL="1028700" marR="0" rtl="0" algn="l">
              <a:lnSpc>
                <a:spcPct val="100000"/>
              </a:lnSpc>
              <a:spcBef>
                <a:spcPts val="0"/>
              </a:spcBef>
              <a:spcAft>
                <a:spcPts val="0"/>
              </a:spcAft>
              <a:buClr>
                <a:srgbClr val="6B6B6B"/>
              </a:buClr>
              <a:buFont typeface="Arial"/>
              <a:buNone/>
              <a:defRPr b="0" i="0" sz="700" u="none" cap="none" strike="noStrike">
                <a:solidFill>
                  <a:srgbClr val="6C6C6C"/>
                </a:solidFill>
                <a:latin typeface="Arial"/>
                <a:ea typeface="Arial"/>
                <a:cs typeface="Arial"/>
                <a:sym typeface="Arial"/>
              </a:defRPr>
            </a:lvl4pPr>
            <a:lvl5pPr indent="0" lvl="4" marL="1371600" marR="0" rtl="0" algn="l">
              <a:lnSpc>
                <a:spcPct val="110000"/>
              </a:lnSpc>
              <a:spcBef>
                <a:spcPts val="0"/>
              </a:spcBef>
              <a:spcAft>
                <a:spcPts val="0"/>
              </a:spcAft>
              <a:buClr>
                <a:schemeClr val="accent2"/>
              </a:buClr>
              <a:buFont typeface="Arial"/>
              <a:buNone/>
              <a:defRPr b="0" i="0" sz="700" u="none" cap="none" strike="noStrike">
                <a:solidFill>
                  <a:schemeClr val="accent2"/>
                </a:solidFill>
                <a:latin typeface="Arial"/>
                <a:ea typeface="Arial"/>
                <a:cs typeface="Arial"/>
                <a:sym typeface="Arial"/>
              </a:defRPr>
            </a:lvl5pPr>
            <a:lvl6pPr indent="0" lvl="5" marL="17145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6pPr>
            <a:lvl7pPr indent="0" lvl="6" marL="20574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7pPr>
            <a:lvl8pPr indent="0" lvl="7" marL="24003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8pPr>
            <a:lvl9pPr indent="0" lvl="8" marL="2743200" marR="0" rtl="0" algn="l">
              <a:lnSpc>
                <a:spcPct val="90000"/>
              </a:lnSpc>
              <a:spcBef>
                <a:spcPts val="400"/>
              </a:spcBef>
              <a:buClr>
                <a:schemeClr val="dk1"/>
              </a:buClr>
              <a:buFont typeface="Arial"/>
              <a:buNone/>
              <a:defRPr b="0" i="0" sz="7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roduct Slide with Logo">
    <p:bg>
      <p:bgPr>
        <a:solidFill>
          <a:schemeClr val="lt1"/>
        </a:solidFill>
      </p:bgPr>
    </p:bg>
    <p:spTree>
      <p:nvGrpSpPr>
        <p:cNvPr id="195" name="Shape 195"/>
        <p:cNvGrpSpPr/>
        <p:nvPr/>
      </p:nvGrpSpPr>
      <p:grpSpPr>
        <a:xfrm>
          <a:off x="0" y="0"/>
          <a:ext cx="0" cy="0"/>
          <a:chOff x="0" y="0"/>
          <a:chExt cx="0" cy="0"/>
        </a:xfrm>
      </p:grpSpPr>
      <p:sp>
        <p:nvSpPr>
          <p:cNvPr id="196" name="Shape 196"/>
          <p:cNvSpPr/>
          <p:nvPr>
            <p:ph idx="2" type="pic"/>
          </p:nvPr>
        </p:nvSpPr>
        <p:spPr>
          <a:xfrm>
            <a:off x="927059" y="861778"/>
            <a:ext cx="2832600" cy="33981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SzPct val="78571"/>
              <a:buFont typeface="Arial"/>
              <a:buNone/>
              <a:defRPr b="0" i="0" sz="14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SzPct val="61111"/>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ct val="73333"/>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SzPct val="61111"/>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pic>
        <p:nvPicPr>
          <p:cNvPr id="197" name="Shape 197"/>
          <p:cNvPicPr preferRelativeResize="0"/>
          <p:nvPr/>
        </p:nvPicPr>
        <p:blipFill rotWithShape="1">
          <a:blip r:embed="rId2">
            <a:alphaModFix/>
          </a:blip>
          <a:srcRect b="0" l="0" r="0" t="0"/>
          <a:stretch/>
        </p:blipFill>
        <p:spPr>
          <a:xfrm>
            <a:off x="4176917" y="2077700"/>
            <a:ext cx="2187000" cy="314100"/>
          </a:xfrm>
          <a:prstGeom prst="rect">
            <a:avLst/>
          </a:prstGeom>
          <a:noFill/>
          <a:ln>
            <a:noFill/>
          </a:ln>
        </p:spPr>
      </p:pic>
      <p:sp>
        <p:nvSpPr>
          <p:cNvPr id="198" name="Shape 198"/>
          <p:cNvSpPr txBox="1"/>
          <p:nvPr>
            <p:ph idx="1" type="body"/>
          </p:nvPr>
        </p:nvSpPr>
        <p:spPr>
          <a:xfrm>
            <a:off x="4122199" y="2436752"/>
            <a:ext cx="4364700" cy="989699"/>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rgbClr val="000000"/>
              </a:buClr>
              <a:buFont typeface="Arial"/>
              <a:buNone/>
              <a:defRPr b="1" i="0" sz="2100" u="none" cap="none" strike="noStrike">
                <a:solidFill>
                  <a:srgbClr val="000000"/>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etrics">
    <p:bg>
      <p:bgPr>
        <a:solidFill>
          <a:schemeClr val="lt1"/>
        </a:solidFill>
      </p:bgPr>
    </p:bg>
    <p:spTree>
      <p:nvGrpSpPr>
        <p:cNvPr id="199" name="Shape 199"/>
        <p:cNvGrpSpPr/>
        <p:nvPr/>
      </p:nvGrpSpPr>
      <p:grpSpPr>
        <a:xfrm>
          <a:off x="0" y="0"/>
          <a:ext cx="0" cy="0"/>
          <a:chOff x="0" y="0"/>
          <a:chExt cx="0" cy="0"/>
        </a:xfrm>
      </p:grpSpPr>
      <p:sp>
        <p:nvSpPr>
          <p:cNvPr id="200" name="Shape 200"/>
          <p:cNvSpPr txBox="1"/>
          <p:nvPr>
            <p:ph idx="1" type="body"/>
          </p:nvPr>
        </p:nvSpPr>
        <p:spPr>
          <a:xfrm>
            <a:off x="1224345" y="3156740"/>
            <a:ext cx="4876800" cy="13608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21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201" name="Shape 201"/>
          <p:cNvSpPr txBox="1"/>
          <p:nvPr>
            <p:ph idx="2" type="body"/>
          </p:nvPr>
        </p:nvSpPr>
        <p:spPr>
          <a:xfrm>
            <a:off x="1224344" y="1130530"/>
            <a:ext cx="4877700" cy="19707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1" i="0" sz="120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se Study">
    <p:spTree>
      <p:nvGrpSpPr>
        <p:cNvPr id="202" name="Shape 202"/>
        <p:cNvGrpSpPr/>
        <p:nvPr/>
      </p:nvGrpSpPr>
      <p:grpSpPr>
        <a:xfrm>
          <a:off x="0" y="0"/>
          <a:ext cx="0" cy="0"/>
          <a:chOff x="0" y="0"/>
          <a:chExt cx="0" cy="0"/>
        </a:xfrm>
      </p:grpSpPr>
      <p:sp>
        <p:nvSpPr>
          <p:cNvPr id="203" name="Shape 203"/>
          <p:cNvSpPr txBox="1"/>
          <p:nvPr>
            <p:ph idx="1" type="body"/>
          </p:nvPr>
        </p:nvSpPr>
        <p:spPr>
          <a:xfrm>
            <a:off x="3762013" y="866773"/>
            <a:ext cx="4832700" cy="849900"/>
          </a:xfrm>
          <a:prstGeom prst="rect">
            <a:avLst/>
          </a:prstGeom>
          <a:noFill/>
          <a:ln>
            <a:noFill/>
          </a:ln>
        </p:spPr>
        <p:txBody>
          <a:bodyPr anchorCtr="0" anchor="ctr" bIns="68575" lIns="68575" rIns="68575" tIns="68575"/>
          <a:lstStyle>
            <a:lvl1pPr indent="0" lvl="0" marL="0" marR="0" rtl="0" algn="l">
              <a:lnSpc>
                <a:spcPct val="100000"/>
              </a:lnSpc>
              <a:spcBef>
                <a:spcPts val="0"/>
              </a:spcBef>
              <a:spcAft>
                <a:spcPts val="0"/>
              </a:spcAft>
              <a:buClr>
                <a:srgbClr val="000000"/>
              </a:buClr>
              <a:buFont typeface="Arial"/>
              <a:buNone/>
              <a:defRPr b="1" i="0" sz="2400" u="none" cap="none" strike="noStrike">
                <a:solidFill>
                  <a:srgbClr val="000000"/>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
        <p:nvSpPr>
          <p:cNvPr id="204" name="Shape 204"/>
          <p:cNvSpPr txBox="1"/>
          <p:nvPr>
            <p:ph idx="2" type="body"/>
          </p:nvPr>
        </p:nvSpPr>
        <p:spPr>
          <a:xfrm>
            <a:off x="3762012" y="1716764"/>
            <a:ext cx="4832700" cy="2924999"/>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se Study Title-Only">
    <p:spTree>
      <p:nvGrpSpPr>
        <p:cNvPr id="205" name="Shape 205"/>
        <p:cNvGrpSpPr/>
        <p:nvPr/>
      </p:nvGrpSpPr>
      <p:grpSpPr>
        <a:xfrm>
          <a:off x="0" y="0"/>
          <a:ext cx="0" cy="0"/>
          <a:chOff x="0" y="0"/>
          <a:chExt cx="0" cy="0"/>
        </a:xfrm>
      </p:grpSpPr>
      <p:sp>
        <p:nvSpPr>
          <p:cNvPr id="206" name="Shape 206"/>
          <p:cNvSpPr txBox="1"/>
          <p:nvPr>
            <p:ph idx="1" type="body"/>
          </p:nvPr>
        </p:nvSpPr>
        <p:spPr>
          <a:xfrm>
            <a:off x="3762013" y="2301754"/>
            <a:ext cx="4832700" cy="1125000"/>
          </a:xfrm>
          <a:prstGeom prst="rect">
            <a:avLst/>
          </a:prstGeom>
          <a:noFill/>
          <a:ln>
            <a:noFill/>
          </a:ln>
        </p:spPr>
        <p:txBody>
          <a:bodyPr anchorCtr="0" anchor="b" bIns="68575" lIns="68575" rIns="68575" tIns="68575"/>
          <a:lstStyle>
            <a:lvl1pPr indent="0" lvl="0" marL="0" marR="0" rtl="0" algn="l">
              <a:lnSpc>
                <a:spcPct val="100000"/>
              </a:lnSpc>
              <a:spcBef>
                <a:spcPts val="0"/>
              </a:spcBef>
              <a:spcAft>
                <a:spcPts val="0"/>
              </a:spcAft>
              <a:buClr>
                <a:srgbClr val="000000"/>
              </a:buClr>
              <a:buFont typeface="Arial"/>
              <a:buNone/>
              <a:defRPr b="1" i="0" sz="2700" u="none" cap="none" strike="noStrike">
                <a:solidFill>
                  <a:srgbClr val="000000"/>
                </a:solidFill>
                <a:latin typeface="Arial"/>
                <a:ea typeface="Arial"/>
                <a:cs typeface="Arial"/>
                <a:sym typeface="Arial"/>
              </a:defRPr>
            </a:lvl1pPr>
            <a:lvl2pPr indent="0" lvl="1" marL="0" marR="0" rtl="0" algn="l">
              <a:lnSpc>
                <a:spcPct val="12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with Avatar">
    <p:bg>
      <p:bgPr>
        <a:blipFill rotWithShape="1">
          <a:blip r:embed="rId2">
            <a:alphaModFix/>
          </a:blip>
          <a:stretch>
            <a:fillRect b="0" l="0" r="0" t="0"/>
          </a:stretch>
        </a:blipFill>
      </p:bgPr>
    </p:bg>
    <p:spTree>
      <p:nvGrpSpPr>
        <p:cNvPr id="207" name="Shape 207"/>
        <p:cNvGrpSpPr/>
        <p:nvPr/>
      </p:nvGrpSpPr>
      <p:grpSpPr>
        <a:xfrm>
          <a:off x="0" y="0"/>
          <a:ext cx="0" cy="0"/>
          <a:chOff x="0" y="0"/>
          <a:chExt cx="0" cy="0"/>
        </a:xfrm>
      </p:grpSpPr>
      <p:sp>
        <p:nvSpPr>
          <p:cNvPr id="208" name="Shape 208"/>
          <p:cNvSpPr txBox="1"/>
          <p:nvPr>
            <p:ph type="title"/>
          </p:nvPr>
        </p:nvSpPr>
        <p:spPr>
          <a:xfrm>
            <a:off x="4443439" y="1671765"/>
            <a:ext cx="4286100" cy="1665000"/>
          </a:xfrm>
          <a:prstGeom prst="rect">
            <a:avLst/>
          </a:prstGeom>
          <a:noFill/>
          <a:ln>
            <a:noFill/>
          </a:ln>
        </p:spPr>
        <p:txBody>
          <a:bodyPr anchorCtr="0" anchor="ctr" bIns="68575" lIns="68575" rIns="68575" tIns="68575"/>
          <a:lstStyle>
            <a:lvl1pPr indent="0" lvl="0" marL="0" marR="0" rtl="0" algn="r">
              <a:lnSpc>
                <a:spcPct val="90000"/>
              </a:lnSpc>
              <a:spcBef>
                <a:spcPts val="0"/>
              </a:spcBef>
              <a:buClr>
                <a:schemeClr val="lt1"/>
              </a:buClr>
              <a:buFont typeface="Arial"/>
              <a:buNone/>
              <a:defRPr b="1" i="0" sz="3600" u="none" cap="none" strike="noStrike">
                <a:solidFill>
                  <a:schemeClr val="lt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209" name="Shape 209"/>
          <p:cNvSpPr txBox="1"/>
          <p:nvPr>
            <p:ph idx="1" type="subTitle"/>
          </p:nvPr>
        </p:nvSpPr>
        <p:spPr>
          <a:xfrm>
            <a:off x="4443438" y="3426736"/>
            <a:ext cx="4286099" cy="810000"/>
          </a:xfrm>
          <a:prstGeom prst="rect">
            <a:avLst/>
          </a:prstGeom>
          <a:noFill/>
          <a:ln>
            <a:noFill/>
          </a:ln>
        </p:spPr>
        <p:txBody>
          <a:bodyPr anchorCtr="0" anchor="t" bIns="68575" lIns="68575" rIns="68575" tIns="68575"/>
          <a:lstStyle>
            <a:lvl1pPr indent="0" lvl="0" marL="0" marR="0" rtl="0" algn="r">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
        <p:nvSpPr>
          <p:cNvPr id="210" name="Shape 210"/>
          <p:cNvSpPr/>
          <p:nvPr/>
        </p:nvSpPr>
        <p:spPr>
          <a:xfrm>
            <a:off x="8126940" y="4825490"/>
            <a:ext cx="54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275" lIns="68575" rIns="68575" tIns="34275">
            <a:noAutofit/>
          </a:bodyPr>
          <a:lstStyle/>
          <a:p>
            <a:pPr indent="0" lvl="0" marL="0" marR="0" rtl="0" algn="l">
              <a:spcBef>
                <a:spcPts val="0"/>
              </a:spcBef>
              <a:buNone/>
            </a:pPr>
            <a:r>
              <a:t/>
            </a:r>
            <a:endParaRPr sz="1400">
              <a:solidFill>
                <a:schemeClr val="lt2"/>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with Disc">
    <p:bg>
      <p:bgPr>
        <a:blipFill rotWithShape="1">
          <a:blip r:embed="rId2">
            <a:alphaModFix/>
          </a:blip>
          <a:stretch>
            <a:fillRect b="0" l="0" r="0" t="0"/>
          </a:stretch>
        </a:blipFill>
      </p:bgPr>
    </p:bg>
    <p:spTree>
      <p:nvGrpSpPr>
        <p:cNvPr id="211" name="Shape 211"/>
        <p:cNvGrpSpPr/>
        <p:nvPr/>
      </p:nvGrpSpPr>
      <p:grpSpPr>
        <a:xfrm>
          <a:off x="0" y="0"/>
          <a:ext cx="0" cy="0"/>
          <a:chOff x="0" y="0"/>
          <a:chExt cx="0" cy="0"/>
        </a:xfrm>
      </p:grpSpPr>
      <p:sp>
        <p:nvSpPr>
          <p:cNvPr id="212" name="Shape 212"/>
          <p:cNvSpPr txBox="1"/>
          <p:nvPr>
            <p:ph type="title"/>
          </p:nvPr>
        </p:nvSpPr>
        <p:spPr>
          <a:xfrm>
            <a:off x="4443439" y="1671765"/>
            <a:ext cx="4286100" cy="1665000"/>
          </a:xfrm>
          <a:prstGeom prst="rect">
            <a:avLst/>
          </a:prstGeom>
          <a:noFill/>
          <a:ln>
            <a:noFill/>
          </a:ln>
        </p:spPr>
        <p:txBody>
          <a:bodyPr anchorCtr="0" anchor="ctr" bIns="68575" lIns="68575" rIns="68575" tIns="68575"/>
          <a:lstStyle>
            <a:lvl1pPr indent="0" lvl="0" marL="0" marR="0" rtl="0" algn="r">
              <a:lnSpc>
                <a:spcPct val="90000"/>
              </a:lnSpc>
              <a:spcBef>
                <a:spcPts val="0"/>
              </a:spcBef>
              <a:buClr>
                <a:schemeClr val="lt1"/>
              </a:buClr>
              <a:buFont typeface="Arial"/>
              <a:buNone/>
              <a:defRPr b="1" i="0" sz="3600" u="none" cap="none" strike="noStrike">
                <a:solidFill>
                  <a:schemeClr val="lt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213" name="Shape 213"/>
          <p:cNvSpPr txBox="1"/>
          <p:nvPr>
            <p:ph idx="1" type="subTitle"/>
          </p:nvPr>
        </p:nvSpPr>
        <p:spPr>
          <a:xfrm>
            <a:off x="4443438" y="3426736"/>
            <a:ext cx="4286099" cy="810000"/>
          </a:xfrm>
          <a:prstGeom prst="rect">
            <a:avLst/>
          </a:prstGeom>
          <a:noFill/>
          <a:ln>
            <a:noFill/>
          </a:ln>
        </p:spPr>
        <p:txBody>
          <a:bodyPr anchorCtr="0" anchor="t" bIns="68575" lIns="68575" rIns="68575" tIns="68575"/>
          <a:lstStyle>
            <a:lvl1pPr indent="0" lvl="0" marL="0" marR="0" rtl="0" algn="r">
              <a:lnSpc>
                <a:spcPct val="100000"/>
              </a:lnSpc>
              <a:spcBef>
                <a:spcPts val="0"/>
              </a:spcBef>
              <a:spcAft>
                <a:spcPts val="0"/>
              </a:spcAft>
              <a:buClr>
                <a:schemeClr val="lt1"/>
              </a:buClr>
              <a:buFont typeface="Arial"/>
              <a:buNone/>
              <a:defRPr b="0" i="0" sz="1800" u="none" cap="none" strike="noStrike">
                <a:solidFill>
                  <a:schemeClr val="lt1"/>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
        <p:nvSpPr>
          <p:cNvPr id="214" name="Shape 214"/>
          <p:cNvSpPr/>
          <p:nvPr/>
        </p:nvSpPr>
        <p:spPr>
          <a:xfrm>
            <a:off x="8126940" y="4825490"/>
            <a:ext cx="54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275" lIns="68575" rIns="68575" tIns="34275">
            <a:noAutofit/>
          </a:bodyPr>
          <a:lstStyle/>
          <a:p>
            <a:pPr indent="0" lvl="0" marL="0" marR="0" rtl="0" algn="l">
              <a:spcBef>
                <a:spcPts val="0"/>
              </a:spcBef>
              <a:buNone/>
            </a:pPr>
            <a:r>
              <a:t/>
            </a:r>
            <a:endParaRPr sz="1400">
              <a:solidFill>
                <a:schemeClr val="lt2"/>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Black with Disc">
    <p:bg>
      <p:bgPr>
        <a:blipFill rotWithShape="1">
          <a:blip r:embed="rId2">
            <a:alphaModFix/>
          </a:blip>
          <a:stretch>
            <a:fillRect b="0" l="0" r="0" t="0"/>
          </a:stretch>
        </a:blipFill>
      </p:bgPr>
    </p:bg>
    <p:spTree>
      <p:nvGrpSpPr>
        <p:cNvPr id="215" name="Shape 215"/>
        <p:cNvGrpSpPr/>
        <p:nvPr/>
      </p:nvGrpSpPr>
      <p:grpSpPr>
        <a:xfrm>
          <a:off x="0" y="0"/>
          <a:ext cx="0" cy="0"/>
          <a:chOff x="0" y="0"/>
          <a:chExt cx="0" cy="0"/>
        </a:xfrm>
      </p:grpSpPr>
      <p:sp>
        <p:nvSpPr>
          <p:cNvPr id="216" name="Shape 216"/>
          <p:cNvSpPr txBox="1"/>
          <p:nvPr>
            <p:ph type="title"/>
          </p:nvPr>
        </p:nvSpPr>
        <p:spPr>
          <a:xfrm>
            <a:off x="414337" y="2385457"/>
            <a:ext cx="5687700" cy="1124999"/>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lt1"/>
              </a:buClr>
              <a:buFont typeface="Arial"/>
              <a:buNone/>
              <a:defRPr b="1" i="0" sz="3600" u="none" cap="none" strike="noStrike">
                <a:solidFill>
                  <a:schemeClr val="lt1"/>
                </a:solidFill>
                <a:latin typeface="Arial"/>
                <a:ea typeface="Arial"/>
                <a:cs typeface="Arial"/>
                <a:sym typeface="Arial"/>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217" name="Shape 217"/>
          <p:cNvSpPr txBox="1"/>
          <p:nvPr>
            <p:ph idx="1" type="subTitle"/>
          </p:nvPr>
        </p:nvSpPr>
        <p:spPr>
          <a:xfrm>
            <a:off x="414337" y="2003061"/>
            <a:ext cx="5687700" cy="405000"/>
          </a:xfrm>
          <a:prstGeom prst="rect">
            <a:avLst/>
          </a:prstGeom>
          <a:noFill/>
          <a:ln>
            <a:noFill/>
          </a:ln>
        </p:spPr>
        <p:txBody>
          <a:bodyPr anchorCtr="0" anchor="b" bIns="68575" lIns="68575" rIns="68575" tIns="68575"/>
          <a:lstStyle>
            <a:lvl1pPr indent="0" lvl="0" marL="0" marR="0" rtl="0" algn="l">
              <a:lnSpc>
                <a:spcPct val="100000"/>
              </a:lnSpc>
              <a:spcBef>
                <a:spcPts val="0"/>
              </a:spcBef>
              <a:spcAft>
                <a:spcPts val="0"/>
              </a:spcAft>
              <a:buClr>
                <a:schemeClr val="accent2"/>
              </a:buClr>
              <a:buFont typeface="Arial"/>
              <a:buNone/>
              <a:defRPr b="0" i="0" sz="1800" u="none" cap="none" strike="noStrike">
                <a:solidFill>
                  <a:schemeClr val="accent2"/>
                </a:solidFill>
                <a:latin typeface="Arial"/>
                <a:ea typeface="Arial"/>
                <a:cs typeface="Arial"/>
                <a:sym typeface="Arial"/>
              </a:defRPr>
            </a:lvl1pPr>
            <a:lvl2pPr indent="0" lvl="1" marL="342900" marR="0" rtl="0" algn="ctr">
              <a:lnSpc>
                <a:spcPct val="12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2pPr>
            <a:lvl3pPr indent="0" lvl="2" marL="685800" marR="0" rtl="0" algn="ctr">
              <a:lnSpc>
                <a:spcPct val="100000"/>
              </a:lnSpc>
              <a:spcBef>
                <a:spcPts val="0"/>
              </a:spcBef>
              <a:spcAft>
                <a:spcPts val="0"/>
              </a:spcAft>
              <a:buClr>
                <a:srgbClr val="898989"/>
              </a:buClr>
              <a:buFont typeface="Arial"/>
              <a:buNone/>
              <a:defRPr b="0" i="0" sz="1500" u="none" cap="none" strike="noStrike">
                <a:solidFill>
                  <a:srgbClr val="898989"/>
                </a:solidFill>
                <a:latin typeface="Arial"/>
                <a:ea typeface="Arial"/>
                <a:cs typeface="Arial"/>
                <a:sym typeface="Arial"/>
              </a:defRPr>
            </a:lvl3pPr>
            <a:lvl4pPr indent="0" lvl="3" marL="1028700" marR="0" rtl="0" algn="ctr">
              <a:lnSpc>
                <a:spcPct val="100000"/>
              </a:lnSpc>
              <a:spcBef>
                <a:spcPts val="0"/>
              </a:spcBef>
              <a:spcAft>
                <a:spcPts val="0"/>
              </a:spcAft>
              <a:buClr>
                <a:srgbClr val="6B6B6B"/>
              </a:buClr>
              <a:buFont typeface="Arial"/>
              <a:buNone/>
              <a:defRPr b="0" i="0" sz="1800" u="none" cap="none" strike="noStrike">
                <a:solidFill>
                  <a:srgbClr val="898989"/>
                </a:solidFill>
                <a:latin typeface="Arial"/>
                <a:ea typeface="Arial"/>
                <a:cs typeface="Arial"/>
                <a:sym typeface="Arial"/>
              </a:defRPr>
            </a:lvl4pPr>
            <a:lvl5pPr indent="0" lvl="4" marL="1371600" marR="0" rtl="0" algn="ctr">
              <a:lnSpc>
                <a:spcPct val="110000"/>
              </a:lnSpc>
              <a:spcBef>
                <a:spcPts val="0"/>
              </a:spcBef>
              <a:spcAft>
                <a:spcPts val="0"/>
              </a:spcAft>
              <a:buClr>
                <a:srgbClr val="898989"/>
              </a:buClr>
              <a:buFont typeface="Arial"/>
              <a:buNone/>
              <a:defRPr b="0" i="0" sz="1800" u="none" cap="none" strike="noStrike">
                <a:solidFill>
                  <a:srgbClr val="898989"/>
                </a:solidFill>
                <a:latin typeface="Arial"/>
                <a:ea typeface="Arial"/>
                <a:cs typeface="Arial"/>
                <a:sym typeface="Arial"/>
              </a:defRPr>
            </a:lvl5pPr>
            <a:lvl6pPr indent="0" lvl="5" marL="17145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6pPr>
            <a:lvl7pPr indent="0" lvl="6" marL="20574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7pPr>
            <a:lvl8pPr indent="0" lvl="7" marL="24003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8pPr>
            <a:lvl9pPr indent="0" lvl="8" marL="2743200" marR="0" rtl="0" algn="ctr">
              <a:lnSpc>
                <a:spcPct val="90000"/>
              </a:lnSpc>
              <a:spcBef>
                <a:spcPts val="400"/>
              </a:spcBef>
              <a:buClr>
                <a:srgbClr val="898989"/>
              </a:buClr>
              <a:buFont typeface="Arial"/>
              <a:buNone/>
              <a:defRPr b="0" i="0" sz="1400" u="none" cap="none" strike="noStrike">
                <a:solidFill>
                  <a:srgbClr val="898989"/>
                </a:solidFill>
                <a:latin typeface="Arial"/>
                <a:ea typeface="Arial"/>
                <a:cs typeface="Arial"/>
                <a:sym typeface="Arial"/>
              </a:defRPr>
            </a:lvl9pPr>
          </a:lstStyle>
          <a:p/>
        </p:txBody>
      </p:sp>
      <p:sp>
        <p:nvSpPr>
          <p:cNvPr id="218" name="Shape 218"/>
          <p:cNvSpPr/>
          <p:nvPr/>
        </p:nvSpPr>
        <p:spPr>
          <a:xfrm>
            <a:off x="8126940" y="4825490"/>
            <a:ext cx="54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275" lIns="68575" rIns="68575" tIns="34275">
            <a:noAutofit/>
          </a:bodyPr>
          <a:lstStyle/>
          <a:p>
            <a:pPr indent="0" lvl="0" marL="0" marR="0" rtl="0" algn="l">
              <a:spcBef>
                <a:spcPts val="0"/>
              </a:spcBef>
              <a:buNone/>
            </a:pPr>
            <a:r>
              <a:t/>
            </a:r>
            <a:endParaRPr sz="1400">
              <a:solidFill>
                <a:schemeClr val="lt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2_Agenda with Subsection Titles">
    <p:spTree>
      <p:nvGrpSpPr>
        <p:cNvPr id="27" name="Shape 27"/>
        <p:cNvGrpSpPr/>
        <p:nvPr/>
      </p:nvGrpSpPr>
      <p:grpSpPr>
        <a:xfrm>
          <a:off x="0" y="0"/>
          <a:ext cx="0" cy="0"/>
          <a:chOff x="0" y="0"/>
          <a:chExt cx="0" cy="0"/>
        </a:xfrm>
      </p:grpSpPr>
      <p:sp>
        <p:nvSpPr>
          <p:cNvPr id="28" name="Shape 28"/>
          <p:cNvSpPr txBox="1"/>
          <p:nvPr>
            <p:ph idx="1" type="body"/>
          </p:nvPr>
        </p:nvSpPr>
        <p:spPr>
          <a:xfrm>
            <a:off x="413537" y="411509"/>
            <a:ext cx="3780300" cy="486299"/>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29" name="Shape 29"/>
          <p:cNvSpPr/>
          <p:nvPr/>
        </p:nvSpPr>
        <p:spPr>
          <a:xfrm>
            <a:off x="8126940" y="4825490"/>
            <a:ext cx="54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350" lIns="68750" rIns="68750" tIns="34350">
            <a:noAutofit/>
          </a:bodyPr>
          <a:lstStyle/>
          <a:p>
            <a:pPr indent="0" lvl="0" marL="0" marR="0" rtl="0" algn="l">
              <a:spcBef>
                <a:spcPts val="0"/>
              </a:spcBef>
              <a:buNone/>
            </a:pPr>
            <a:r>
              <a:t/>
            </a:r>
            <a:endParaRPr sz="1400">
              <a:solidFill>
                <a:schemeClr val="lt2"/>
              </a:solidFill>
              <a:latin typeface="Calibri"/>
              <a:ea typeface="Calibri"/>
              <a:cs typeface="Calibri"/>
              <a:sym typeface="Calibri"/>
            </a:endParaRPr>
          </a:p>
        </p:txBody>
      </p:sp>
      <p:pic>
        <p:nvPicPr>
          <p:cNvPr id="30" name="Shape 30"/>
          <p:cNvPicPr preferRelativeResize="0"/>
          <p:nvPr/>
        </p:nvPicPr>
        <p:blipFill rotWithShape="1">
          <a:blip r:embed="rId2">
            <a:alphaModFix/>
          </a:blip>
          <a:srcRect b="0" l="56519" r="291" t="34741"/>
          <a:stretch/>
        </p:blipFill>
        <p:spPr>
          <a:xfrm rot="10800000">
            <a:off x="7409400" y="3275915"/>
            <a:ext cx="1734600" cy="25902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tdefender Logo Black">
    <p:bg>
      <p:bgPr>
        <a:solidFill>
          <a:srgbClr val="000000"/>
        </a:solidFill>
      </p:bgPr>
    </p:bg>
    <p:spTree>
      <p:nvGrpSpPr>
        <p:cNvPr id="219" name="Shape 219"/>
        <p:cNvGrpSpPr/>
        <p:nvPr/>
      </p:nvGrpSpPr>
      <p:grpSpPr>
        <a:xfrm>
          <a:off x="0" y="0"/>
          <a:ext cx="0" cy="0"/>
          <a:chOff x="0" y="0"/>
          <a:chExt cx="0" cy="0"/>
        </a:xfrm>
      </p:grpSpPr>
      <p:pic>
        <p:nvPicPr>
          <p:cNvPr id="220" name="Shape 220"/>
          <p:cNvPicPr preferRelativeResize="0"/>
          <p:nvPr/>
        </p:nvPicPr>
        <p:blipFill rotWithShape="1">
          <a:blip r:embed="rId2">
            <a:alphaModFix/>
          </a:blip>
          <a:srcRect b="0" l="0" r="0" t="0"/>
          <a:stretch/>
        </p:blipFill>
        <p:spPr>
          <a:xfrm>
            <a:off x="2889358" y="1716711"/>
            <a:ext cx="3365400" cy="1710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Avatar">
    <p:bg>
      <p:bgPr>
        <a:blipFill rotWithShape="1">
          <a:blip r:embed="rId2">
            <a:alphaModFix/>
          </a:blip>
          <a:stretch>
            <a:fillRect b="0" l="0" r="0" t="0"/>
          </a:stretch>
        </a:blipFill>
      </p:bgPr>
    </p:bg>
    <p:spTree>
      <p:nvGrpSpPr>
        <p:cNvPr id="22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b="0" l="0" r="0" t="0"/>
          <a:stretch/>
        </p:blipFill>
        <p:spPr>
          <a:xfrm>
            <a:off x="4428561" y="4261560"/>
            <a:ext cx="286800" cy="334800"/>
          </a:xfrm>
          <a:prstGeom prst="rect">
            <a:avLst/>
          </a:prstGeom>
          <a:noFill/>
          <a:ln>
            <a:noFill/>
          </a:ln>
        </p:spPr>
      </p:pic>
      <p:pic>
        <p:nvPicPr>
          <p:cNvPr id="223" name="Shape 223"/>
          <p:cNvPicPr preferRelativeResize="0"/>
          <p:nvPr/>
        </p:nvPicPr>
        <p:blipFill rotWithShape="1">
          <a:blip r:embed="rId4">
            <a:alphaModFix/>
          </a:blip>
          <a:srcRect b="0" l="0" r="0" t="0"/>
          <a:stretch/>
        </p:blipFill>
        <p:spPr>
          <a:xfrm>
            <a:off x="3559517" y="4666553"/>
            <a:ext cx="2025000" cy="65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Header White">
    <p:bg>
      <p:bgPr>
        <a:solidFill>
          <a:schemeClr val="lt1"/>
        </a:solidFill>
      </p:bgPr>
    </p:bg>
    <p:spTree>
      <p:nvGrpSpPr>
        <p:cNvPr id="31" name="Shape 31"/>
        <p:cNvGrpSpPr/>
        <p:nvPr/>
      </p:nvGrpSpPr>
      <p:grpSpPr>
        <a:xfrm>
          <a:off x="0" y="0"/>
          <a:ext cx="0" cy="0"/>
          <a:chOff x="0" y="0"/>
          <a:chExt cx="0" cy="0"/>
        </a:xfrm>
      </p:grpSpPr>
      <p:sp>
        <p:nvSpPr>
          <p:cNvPr id="32" name="Shape 32"/>
          <p:cNvSpPr txBox="1"/>
          <p:nvPr>
            <p:ph type="title"/>
          </p:nvPr>
        </p:nvSpPr>
        <p:spPr>
          <a:xfrm>
            <a:off x="414337" y="2385457"/>
            <a:ext cx="5687700" cy="1125000"/>
          </a:xfrm>
          <a:prstGeom prst="rect">
            <a:avLst/>
          </a:prstGeom>
          <a:noFill/>
          <a:ln>
            <a:noFill/>
          </a:ln>
        </p:spPr>
        <p:txBody>
          <a:bodyPr anchorCtr="0" anchor="t" bIns="68750" lIns="68750" rIns="68750" tIns="68750"/>
          <a:lstStyle>
            <a:lvl1pPr indent="0" lvl="0" marL="0" marR="0" rtl="0" algn="l">
              <a:lnSpc>
                <a:spcPct val="90000"/>
              </a:lnSpc>
              <a:spcBef>
                <a:spcPts val="0"/>
              </a:spcBef>
              <a:buClr>
                <a:schemeClr val="dk1"/>
              </a:buClr>
              <a:buFont typeface="Calibri"/>
              <a:buNone/>
              <a:defRPr b="1" i="0" sz="36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33" name="Shape 33"/>
          <p:cNvSpPr txBox="1"/>
          <p:nvPr>
            <p:ph idx="1" type="subTitle"/>
          </p:nvPr>
        </p:nvSpPr>
        <p:spPr>
          <a:xfrm>
            <a:off x="414337" y="2003400"/>
            <a:ext cx="5687700" cy="405000"/>
          </a:xfrm>
          <a:prstGeom prst="rect">
            <a:avLst/>
          </a:prstGeom>
          <a:noFill/>
          <a:ln>
            <a:noFill/>
          </a:ln>
        </p:spPr>
        <p:txBody>
          <a:bodyPr anchorCtr="0" anchor="b" bIns="68750" lIns="68750" rIns="68750" tIns="68750"/>
          <a:lstStyle>
            <a:lvl1pPr indent="0" lvl="0" marL="0" marR="0" rtl="0" algn="l">
              <a:lnSpc>
                <a:spcPct val="90000"/>
              </a:lnSpc>
              <a:spcBef>
                <a:spcPts val="0"/>
              </a:spcBef>
              <a:buClr>
                <a:schemeClr val="accent2"/>
              </a:buClr>
              <a:buFont typeface="Arial"/>
              <a:buNone/>
              <a:defRPr b="0" i="0" sz="1800" u="none" cap="none" strike="noStrike">
                <a:solidFill>
                  <a:schemeClr val="accent2"/>
                </a:solidFill>
                <a:latin typeface="Calibri"/>
                <a:ea typeface="Calibri"/>
                <a:cs typeface="Calibri"/>
                <a:sym typeface="Calibri"/>
              </a:defRPr>
            </a:lvl1pPr>
            <a:lvl2pPr indent="0" lvl="1" marL="342900" marR="0" rtl="0" algn="ctr">
              <a:lnSpc>
                <a:spcPct val="90000"/>
              </a:lnSpc>
              <a:spcBef>
                <a:spcPts val="40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685800" marR="0" rtl="0" algn="ctr">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3pPr>
            <a:lvl4pPr indent="0" lvl="3" marL="10287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3716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17145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0574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24003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27559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34" name="Shape 34"/>
          <p:cNvSpPr/>
          <p:nvPr/>
        </p:nvSpPr>
        <p:spPr>
          <a:xfrm>
            <a:off x="8126940" y="4825490"/>
            <a:ext cx="540000" cy="86100"/>
          </a:xfrm>
          <a:custGeom>
            <a:pathLst>
              <a:path extrusionOk="0" h="120000" w="120000">
                <a:moveTo>
                  <a:pt x="54021" y="81379"/>
                </a:moveTo>
                <a:cubicBezTo>
                  <a:pt x="54021" y="56551"/>
                  <a:pt x="51672" y="42758"/>
                  <a:pt x="48683" y="42758"/>
                </a:cubicBezTo>
                <a:cubicBezTo>
                  <a:pt x="45266" y="42758"/>
                  <a:pt x="42918" y="57931"/>
                  <a:pt x="42918" y="80000"/>
                </a:cubicBezTo>
                <a:cubicBezTo>
                  <a:pt x="42918" y="102068"/>
                  <a:pt x="45480" y="117241"/>
                  <a:pt x="49110" y="117241"/>
                </a:cubicBezTo>
                <a:cubicBezTo>
                  <a:pt x="50177" y="117241"/>
                  <a:pt x="51245" y="115862"/>
                  <a:pt x="52099" y="114482"/>
                </a:cubicBezTo>
                <a:cubicBezTo>
                  <a:pt x="53594" y="96551"/>
                  <a:pt x="53594" y="96551"/>
                  <a:pt x="53594" y="96551"/>
                </a:cubicBezTo>
                <a:cubicBezTo>
                  <a:pt x="53380" y="96551"/>
                  <a:pt x="53380" y="96551"/>
                  <a:pt x="53380" y="96551"/>
                </a:cubicBezTo>
                <a:cubicBezTo>
                  <a:pt x="52099" y="100689"/>
                  <a:pt x="50604" y="103448"/>
                  <a:pt x="49323" y="103448"/>
                </a:cubicBezTo>
                <a:cubicBezTo>
                  <a:pt x="47402" y="103448"/>
                  <a:pt x="45693" y="96551"/>
                  <a:pt x="45693" y="86896"/>
                </a:cubicBezTo>
                <a:cubicBezTo>
                  <a:pt x="54021" y="86896"/>
                  <a:pt x="54021" y="86896"/>
                  <a:pt x="54021" y="86896"/>
                </a:cubicBezTo>
                <a:lnTo>
                  <a:pt x="54021" y="81379"/>
                </a:lnTo>
                <a:close/>
                <a:moveTo>
                  <a:pt x="45693" y="73103"/>
                </a:moveTo>
                <a:cubicBezTo>
                  <a:pt x="45907" y="63448"/>
                  <a:pt x="46761" y="56551"/>
                  <a:pt x="48469" y="56551"/>
                </a:cubicBezTo>
                <a:cubicBezTo>
                  <a:pt x="50177" y="56551"/>
                  <a:pt x="51245" y="63448"/>
                  <a:pt x="51245" y="73103"/>
                </a:cubicBezTo>
                <a:lnTo>
                  <a:pt x="45693" y="73103"/>
                </a:lnTo>
                <a:close/>
                <a:moveTo>
                  <a:pt x="105693" y="42758"/>
                </a:moveTo>
                <a:cubicBezTo>
                  <a:pt x="102491" y="42758"/>
                  <a:pt x="99928" y="57931"/>
                  <a:pt x="99928" y="80000"/>
                </a:cubicBezTo>
                <a:cubicBezTo>
                  <a:pt x="99928" y="102068"/>
                  <a:pt x="102491" y="117241"/>
                  <a:pt x="106120" y="117241"/>
                </a:cubicBezTo>
                <a:cubicBezTo>
                  <a:pt x="107402" y="117241"/>
                  <a:pt x="108256" y="115862"/>
                  <a:pt x="109110" y="114482"/>
                </a:cubicBezTo>
                <a:cubicBezTo>
                  <a:pt x="110818" y="96551"/>
                  <a:pt x="110818" y="96551"/>
                  <a:pt x="110818" y="96551"/>
                </a:cubicBezTo>
                <a:cubicBezTo>
                  <a:pt x="110604" y="96551"/>
                  <a:pt x="110604" y="96551"/>
                  <a:pt x="110604" y="96551"/>
                </a:cubicBezTo>
                <a:cubicBezTo>
                  <a:pt x="109110" y="100689"/>
                  <a:pt x="107829" y="103448"/>
                  <a:pt x="106548" y="103448"/>
                </a:cubicBezTo>
                <a:cubicBezTo>
                  <a:pt x="104626" y="103448"/>
                  <a:pt x="102918" y="96551"/>
                  <a:pt x="102704" y="86896"/>
                </a:cubicBezTo>
                <a:cubicBezTo>
                  <a:pt x="111032" y="86896"/>
                  <a:pt x="111032" y="86896"/>
                  <a:pt x="111032" y="86896"/>
                </a:cubicBezTo>
                <a:cubicBezTo>
                  <a:pt x="111459" y="59310"/>
                  <a:pt x="109110" y="42758"/>
                  <a:pt x="105693" y="42758"/>
                </a:cubicBezTo>
                <a:close/>
                <a:moveTo>
                  <a:pt x="102704" y="73103"/>
                </a:moveTo>
                <a:cubicBezTo>
                  <a:pt x="102918" y="63448"/>
                  <a:pt x="103985" y="56551"/>
                  <a:pt x="105693" y="56551"/>
                </a:cubicBezTo>
                <a:cubicBezTo>
                  <a:pt x="107402" y="56551"/>
                  <a:pt x="108469" y="63448"/>
                  <a:pt x="108469" y="73103"/>
                </a:cubicBezTo>
                <a:lnTo>
                  <a:pt x="102704" y="73103"/>
                </a:lnTo>
                <a:close/>
                <a:moveTo>
                  <a:pt x="67259" y="42758"/>
                </a:moveTo>
                <a:cubicBezTo>
                  <a:pt x="64056" y="42758"/>
                  <a:pt x="61494" y="57931"/>
                  <a:pt x="61494" y="80000"/>
                </a:cubicBezTo>
                <a:cubicBezTo>
                  <a:pt x="61494" y="102068"/>
                  <a:pt x="64056" y="117241"/>
                  <a:pt x="67900" y="117241"/>
                </a:cubicBezTo>
                <a:cubicBezTo>
                  <a:pt x="68967" y="117241"/>
                  <a:pt x="69822" y="115862"/>
                  <a:pt x="70676" y="114482"/>
                </a:cubicBezTo>
                <a:cubicBezTo>
                  <a:pt x="72384" y="96551"/>
                  <a:pt x="72384" y="96551"/>
                  <a:pt x="72384" y="96551"/>
                </a:cubicBezTo>
                <a:cubicBezTo>
                  <a:pt x="72170" y="96551"/>
                  <a:pt x="72170" y="96551"/>
                  <a:pt x="72170" y="96551"/>
                </a:cubicBezTo>
                <a:cubicBezTo>
                  <a:pt x="70676" y="100689"/>
                  <a:pt x="69395" y="103448"/>
                  <a:pt x="68113" y="103448"/>
                </a:cubicBezTo>
                <a:cubicBezTo>
                  <a:pt x="66192" y="103448"/>
                  <a:pt x="64483" y="96551"/>
                  <a:pt x="64270" y="86896"/>
                </a:cubicBezTo>
                <a:cubicBezTo>
                  <a:pt x="72811" y="86896"/>
                  <a:pt x="72811" y="86896"/>
                  <a:pt x="72811" y="86896"/>
                </a:cubicBezTo>
                <a:cubicBezTo>
                  <a:pt x="73024" y="59310"/>
                  <a:pt x="70676" y="42758"/>
                  <a:pt x="67259" y="42758"/>
                </a:cubicBezTo>
                <a:close/>
                <a:moveTo>
                  <a:pt x="64270" y="73103"/>
                </a:moveTo>
                <a:cubicBezTo>
                  <a:pt x="64483" y="63448"/>
                  <a:pt x="65551" y="56551"/>
                  <a:pt x="67259" y="56551"/>
                </a:cubicBezTo>
                <a:cubicBezTo>
                  <a:pt x="68967" y="56551"/>
                  <a:pt x="70035" y="63448"/>
                  <a:pt x="70035" y="73103"/>
                </a:cubicBezTo>
                <a:lnTo>
                  <a:pt x="64270" y="73103"/>
                </a:lnTo>
                <a:close/>
                <a:moveTo>
                  <a:pt x="10462" y="60689"/>
                </a:moveTo>
                <a:cubicBezTo>
                  <a:pt x="10462" y="60689"/>
                  <a:pt x="10462" y="60689"/>
                  <a:pt x="10462" y="60689"/>
                </a:cubicBezTo>
                <a:cubicBezTo>
                  <a:pt x="12170" y="56551"/>
                  <a:pt x="13238" y="49655"/>
                  <a:pt x="13238" y="37241"/>
                </a:cubicBezTo>
                <a:cubicBezTo>
                  <a:pt x="13238" y="17931"/>
                  <a:pt x="10889" y="11034"/>
                  <a:pt x="8327" y="11034"/>
                </a:cubicBezTo>
                <a:cubicBezTo>
                  <a:pt x="2348" y="11034"/>
                  <a:pt x="2348" y="11034"/>
                  <a:pt x="2348" y="11034"/>
                </a:cubicBezTo>
                <a:cubicBezTo>
                  <a:pt x="2348" y="11034"/>
                  <a:pt x="2348" y="11034"/>
                  <a:pt x="2348" y="11034"/>
                </a:cubicBezTo>
                <a:cubicBezTo>
                  <a:pt x="0" y="11034"/>
                  <a:pt x="0" y="11034"/>
                  <a:pt x="0" y="11034"/>
                </a:cubicBezTo>
                <a:cubicBezTo>
                  <a:pt x="0" y="12413"/>
                  <a:pt x="0" y="12413"/>
                  <a:pt x="0" y="12413"/>
                </a:cubicBezTo>
                <a:cubicBezTo>
                  <a:pt x="854" y="16551"/>
                  <a:pt x="854" y="16551"/>
                  <a:pt x="854" y="16551"/>
                </a:cubicBezTo>
                <a:cubicBezTo>
                  <a:pt x="1921" y="22068"/>
                  <a:pt x="1921" y="23448"/>
                  <a:pt x="1921" y="27586"/>
                </a:cubicBezTo>
                <a:cubicBezTo>
                  <a:pt x="1921" y="115862"/>
                  <a:pt x="1921" y="115862"/>
                  <a:pt x="1921" y="115862"/>
                </a:cubicBezTo>
                <a:cubicBezTo>
                  <a:pt x="7900" y="115862"/>
                  <a:pt x="7900" y="115862"/>
                  <a:pt x="7900" y="115862"/>
                </a:cubicBezTo>
                <a:cubicBezTo>
                  <a:pt x="10889" y="115862"/>
                  <a:pt x="14092" y="108965"/>
                  <a:pt x="14092" y="85517"/>
                </a:cubicBezTo>
                <a:cubicBezTo>
                  <a:pt x="14092" y="73103"/>
                  <a:pt x="12597" y="62068"/>
                  <a:pt x="10462" y="60689"/>
                </a:cubicBezTo>
                <a:close/>
                <a:moveTo>
                  <a:pt x="4911" y="27586"/>
                </a:moveTo>
                <a:cubicBezTo>
                  <a:pt x="7259" y="27586"/>
                  <a:pt x="7259" y="27586"/>
                  <a:pt x="7259" y="27586"/>
                </a:cubicBezTo>
                <a:cubicBezTo>
                  <a:pt x="8967" y="27586"/>
                  <a:pt x="9395" y="28965"/>
                  <a:pt x="9822" y="31724"/>
                </a:cubicBezTo>
                <a:cubicBezTo>
                  <a:pt x="10249" y="33103"/>
                  <a:pt x="10462" y="37241"/>
                  <a:pt x="10462" y="40000"/>
                </a:cubicBezTo>
                <a:cubicBezTo>
                  <a:pt x="10462" y="44137"/>
                  <a:pt x="10249" y="46896"/>
                  <a:pt x="9822" y="49655"/>
                </a:cubicBezTo>
                <a:cubicBezTo>
                  <a:pt x="9395" y="52413"/>
                  <a:pt x="8754" y="53793"/>
                  <a:pt x="7473" y="53793"/>
                </a:cubicBezTo>
                <a:cubicBezTo>
                  <a:pt x="4911" y="53793"/>
                  <a:pt x="4911" y="53793"/>
                  <a:pt x="4911" y="53793"/>
                </a:cubicBezTo>
                <a:lnTo>
                  <a:pt x="4911" y="27586"/>
                </a:lnTo>
                <a:close/>
                <a:moveTo>
                  <a:pt x="7473" y="99310"/>
                </a:moveTo>
                <a:cubicBezTo>
                  <a:pt x="4911" y="99310"/>
                  <a:pt x="4911" y="99310"/>
                  <a:pt x="4911" y="99310"/>
                </a:cubicBezTo>
                <a:cubicBezTo>
                  <a:pt x="4911" y="68965"/>
                  <a:pt x="4911" y="68965"/>
                  <a:pt x="4911" y="68965"/>
                </a:cubicBezTo>
                <a:cubicBezTo>
                  <a:pt x="7686" y="68965"/>
                  <a:pt x="7686" y="68965"/>
                  <a:pt x="7686" y="68965"/>
                </a:cubicBezTo>
                <a:cubicBezTo>
                  <a:pt x="10035" y="68965"/>
                  <a:pt x="11103" y="73103"/>
                  <a:pt x="11103" y="84137"/>
                </a:cubicBezTo>
                <a:cubicBezTo>
                  <a:pt x="11103" y="97931"/>
                  <a:pt x="8967" y="99310"/>
                  <a:pt x="7473" y="99310"/>
                </a:cubicBezTo>
                <a:close/>
                <a:moveTo>
                  <a:pt x="19430" y="20689"/>
                </a:moveTo>
                <a:cubicBezTo>
                  <a:pt x="19430" y="26206"/>
                  <a:pt x="18576" y="31724"/>
                  <a:pt x="17722" y="31724"/>
                </a:cubicBezTo>
                <a:cubicBezTo>
                  <a:pt x="16654" y="31724"/>
                  <a:pt x="16014" y="26206"/>
                  <a:pt x="16014" y="20689"/>
                </a:cubicBezTo>
                <a:cubicBezTo>
                  <a:pt x="16014" y="15172"/>
                  <a:pt x="16654" y="9655"/>
                  <a:pt x="17722" y="9655"/>
                </a:cubicBezTo>
                <a:cubicBezTo>
                  <a:pt x="18576" y="9655"/>
                  <a:pt x="19430" y="15172"/>
                  <a:pt x="19430" y="20689"/>
                </a:cubicBezTo>
                <a:close/>
                <a:moveTo>
                  <a:pt x="14946" y="44137"/>
                </a:moveTo>
                <a:cubicBezTo>
                  <a:pt x="19003" y="44137"/>
                  <a:pt x="19003" y="44137"/>
                  <a:pt x="19003" y="44137"/>
                </a:cubicBezTo>
                <a:cubicBezTo>
                  <a:pt x="19003" y="115862"/>
                  <a:pt x="19003" y="115862"/>
                  <a:pt x="19003" y="115862"/>
                </a:cubicBezTo>
                <a:cubicBezTo>
                  <a:pt x="16227" y="115862"/>
                  <a:pt x="16227" y="115862"/>
                  <a:pt x="16227" y="115862"/>
                </a:cubicBezTo>
                <a:cubicBezTo>
                  <a:pt x="16227" y="59310"/>
                  <a:pt x="16227" y="59310"/>
                  <a:pt x="16227" y="59310"/>
                </a:cubicBezTo>
                <a:cubicBezTo>
                  <a:pt x="16227" y="59310"/>
                  <a:pt x="16227" y="59310"/>
                  <a:pt x="16227" y="59310"/>
                </a:cubicBezTo>
                <a:cubicBezTo>
                  <a:pt x="16227" y="53793"/>
                  <a:pt x="16227" y="52413"/>
                  <a:pt x="15373" y="48275"/>
                </a:cubicBezTo>
                <a:cubicBezTo>
                  <a:pt x="14946" y="45517"/>
                  <a:pt x="14946" y="45517"/>
                  <a:pt x="14946" y="45517"/>
                </a:cubicBezTo>
                <a:lnTo>
                  <a:pt x="14946" y="44137"/>
                </a:lnTo>
                <a:close/>
                <a:moveTo>
                  <a:pt x="36725" y="6896"/>
                </a:moveTo>
                <a:cubicBezTo>
                  <a:pt x="36725" y="8275"/>
                  <a:pt x="36725" y="8275"/>
                  <a:pt x="36725" y="8275"/>
                </a:cubicBezTo>
                <a:cubicBezTo>
                  <a:pt x="37580" y="11034"/>
                  <a:pt x="37580" y="11034"/>
                  <a:pt x="37580" y="11034"/>
                </a:cubicBezTo>
                <a:cubicBezTo>
                  <a:pt x="38434" y="15172"/>
                  <a:pt x="38434" y="16551"/>
                  <a:pt x="38434" y="20689"/>
                </a:cubicBezTo>
                <a:cubicBezTo>
                  <a:pt x="38434" y="53793"/>
                  <a:pt x="38434" y="53793"/>
                  <a:pt x="38434" y="53793"/>
                </a:cubicBezTo>
                <a:cubicBezTo>
                  <a:pt x="38434" y="53793"/>
                  <a:pt x="38434" y="53793"/>
                  <a:pt x="38434" y="53793"/>
                </a:cubicBezTo>
                <a:cubicBezTo>
                  <a:pt x="37793" y="49655"/>
                  <a:pt x="36725" y="42758"/>
                  <a:pt x="34590" y="42758"/>
                </a:cubicBezTo>
                <a:cubicBezTo>
                  <a:pt x="31601" y="42758"/>
                  <a:pt x="29466" y="59310"/>
                  <a:pt x="29466" y="80000"/>
                </a:cubicBezTo>
                <a:cubicBezTo>
                  <a:pt x="29466" y="100689"/>
                  <a:pt x="31387" y="117241"/>
                  <a:pt x="34804" y="117241"/>
                </a:cubicBezTo>
                <a:cubicBezTo>
                  <a:pt x="36298" y="117241"/>
                  <a:pt x="37793" y="113103"/>
                  <a:pt x="38647" y="104827"/>
                </a:cubicBezTo>
                <a:cubicBezTo>
                  <a:pt x="38647" y="104827"/>
                  <a:pt x="38647" y="104827"/>
                  <a:pt x="38647" y="104827"/>
                </a:cubicBezTo>
                <a:cubicBezTo>
                  <a:pt x="38861" y="115862"/>
                  <a:pt x="38861" y="115862"/>
                  <a:pt x="38861" y="115862"/>
                </a:cubicBezTo>
                <a:cubicBezTo>
                  <a:pt x="41209" y="115862"/>
                  <a:pt x="41209" y="115862"/>
                  <a:pt x="41209" y="115862"/>
                </a:cubicBezTo>
                <a:cubicBezTo>
                  <a:pt x="41209" y="6896"/>
                  <a:pt x="41209" y="6896"/>
                  <a:pt x="41209" y="6896"/>
                </a:cubicBezTo>
                <a:lnTo>
                  <a:pt x="36725" y="6896"/>
                </a:lnTo>
                <a:close/>
                <a:moveTo>
                  <a:pt x="35444" y="102068"/>
                </a:moveTo>
                <a:cubicBezTo>
                  <a:pt x="33309" y="102068"/>
                  <a:pt x="32028" y="91034"/>
                  <a:pt x="32028" y="80000"/>
                </a:cubicBezTo>
                <a:cubicBezTo>
                  <a:pt x="32028" y="68965"/>
                  <a:pt x="33309" y="59310"/>
                  <a:pt x="35444" y="59310"/>
                </a:cubicBezTo>
                <a:cubicBezTo>
                  <a:pt x="37366" y="59310"/>
                  <a:pt x="38647" y="68965"/>
                  <a:pt x="38647" y="80000"/>
                </a:cubicBezTo>
                <a:cubicBezTo>
                  <a:pt x="38647" y="91034"/>
                  <a:pt x="37366" y="102068"/>
                  <a:pt x="35444" y="102068"/>
                </a:cubicBezTo>
                <a:close/>
                <a:moveTo>
                  <a:pt x="93736" y="6896"/>
                </a:moveTo>
                <a:cubicBezTo>
                  <a:pt x="93736" y="8275"/>
                  <a:pt x="93736" y="8275"/>
                  <a:pt x="93736" y="8275"/>
                </a:cubicBezTo>
                <a:cubicBezTo>
                  <a:pt x="94163" y="9655"/>
                  <a:pt x="94163" y="9655"/>
                  <a:pt x="94163" y="9655"/>
                </a:cubicBezTo>
                <a:cubicBezTo>
                  <a:pt x="95444" y="15172"/>
                  <a:pt x="95658" y="16551"/>
                  <a:pt x="95658" y="26206"/>
                </a:cubicBezTo>
                <a:cubicBezTo>
                  <a:pt x="95658" y="53793"/>
                  <a:pt x="95658" y="53793"/>
                  <a:pt x="95658" y="53793"/>
                </a:cubicBezTo>
                <a:cubicBezTo>
                  <a:pt x="95658" y="53793"/>
                  <a:pt x="95658" y="53793"/>
                  <a:pt x="95658" y="53793"/>
                </a:cubicBezTo>
                <a:cubicBezTo>
                  <a:pt x="95017" y="49655"/>
                  <a:pt x="93950" y="42758"/>
                  <a:pt x="91814" y="42758"/>
                </a:cubicBezTo>
                <a:cubicBezTo>
                  <a:pt x="88612" y="42758"/>
                  <a:pt x="86476" y="59310"/>
                  <a:pt x="86476" y="80000"/>
                </a:cubicBezTo>
                <a:cubicBezTo>
                  <a:pt x="86476" y="100689"/>
                  <a:pt x="88612" y="117241"/>
                  <a:pt x="92028" y="117241"/>
                </a:cubicBezTo>
                <a:cubicBezTo>
                  <a:pt x="93523" y="117241"/>
                  <a:pt x="95017" y="113103"/>
                  <a:pt x="95658" y="104827"/>
                </a:cubicBezTo>
                <a:cubicBezTo>
                  <a:pt x="95871" y="104827"/>
                  <a:pt x="95871" y="104827"/>
                  <a:pt x="95871" y="104827"/>
                </a:cubicBezTo>
                <a:cubicBezTo>
                  <a:pt x="96085" y="115862"/>
                  <a:pt x="96085" y="115862"/>
                  <a:pt x="96085" y="115862"/>
                </a:cubicBezTo>
                <a:cubicBezTo>
                  <a:pt x="98434" y="115862"/>
                  <a:pt x="98434" y="115862"/>
                  <a:pt x="98434" y="115862"/>
                </a:cubicBezTo>
                <a:cubicBezTo>
                  <a:pt x="98434" y="6896"/>
                  <a:pt x="98434" y="6896"/>
                  <a:pt x="98434" y="6896"/>
                </a:cubicBezTo>
                <a:lnTo>
                  <a:pt x="93736" y="6896"/>
                </a:lnTo>
                <a:close/>
                <a:moveTo>
                  <a:pt x="92455" y="102068"/>
                </a:moveTo>
                <a:cubicBezTo>
                  <a:pt x="90533" y="102068"/>
                  <a:pt x="89252" y="91034"/>
                  <a:pt x="89252" y="80000"/>
                </a:cubicBezTo>
                <a:cubicBezTo>
                  <a:pt x="89252" y="68965"/>
                  <a:pt x="90533" y="59310"/>
                  <a:pt x="92455" y="59310"/>
                </a:cubicBezTo>
                <a:cubicBezTo>
                  <a:pt x="94590" y="59310"/>
                  <a:pt x="95658" y="68965"/>
                  <a:pt x="95658" y="80000"/>
                </a:cubicBezTo>
                <a:cubicBezTo>
                  <a:pt x="95658" y="91034"/>
                  <a:pt x="94590" y="102068"/>
                  <a:pt x="92455" y="102068"/>
                </a:cubicBezTo>
                <a:close/>
                <a:moveTo>
                  <a:pt x="120000" y="44137"/>
                </a:moveTo>
                <a:cubicBezTo>
                  <a:pt x="120000" y="60689"/>
                  <a:pt x="120000" y="60689"/>
                  <a:pt x="120000" y="60689"/>
                </a:cubicBezTo>
                <a:cubicBezTo>
                  <a:pt x="119572" y="60689"/>
                  <a:pt x="119145" y="59310"/>
                  <a:pt x="118718" y="59310"/>
                </a:cubicBezTo>
                <a:cubicBezTo>
                  <a:pt x="115943" y="59310"/>
                  <a:pt x="115729" y="74482"/>
                  <a:pt x="115729" y="77241"/>
                </a:cubicBezTo>
                <a:cubicBezTo>
                  <a:pt x="115729" y="115862"/>
                  <a:pt x="115729" y="115862"/>
                  <a:pt x="115729" y="115862"/>
                </a:cubicBezTo>
                <a:cubicBezTo>
                  <a:pt x="112953" y="115862"/>
                  <a:pt x="112953" y="115862"/>
                  <a:pt x="112953" y="115862"/>
                </a:cubicBezTo>
                <a:cubicBezTo>
                  <a:pt x="112953" y="63448"/>
                  <a:pt x="112953" y="63448"/>
                  <a:pt x="112953" y="63448"/>
                </a:cubicBezTo>
                <a:cubicBezTo>
                  <a:pt x="112953" y="53793"/>
                  <a:pt x="112740" y="52413"/>
                  <a:pt x="111672" y="48275"/>
                </a:cubicBezTo>
                <a:cubicBezTo>
                  <a:pt x="111032" y="45517"/>
                  <a:pt x="111032" y="45517"/>
                  <a:pt x="111032" y="45517"/>
                </a:cubicBezTo>
                <a:cubicBezTo>
                  <a:pt x="111032" y="44137"/>
                  <a:pt x="111032" y="44137"/>
                  <a:pt x="111032" y="44137"/>
                </a:cubicBezTo>
                <a:cubicBezTo>
                  <a:pt x="115729" y="44137"/>
                  <a:pt x="115729" y="44137"/>
                  <a:pt x="115729" y="44137"/>
                </a:cubicBezTo>
                <a:cubicBezTo>
                  <a:pt x="115729" y="56551"/>
                  <a:pt x="115729" y="56551"/>
                  <a:pt x="115729" y="56551"/>
                </a:cubicBezTo>
                <a:cubicBezTo>
                  <a:pt x="115729" y="56551"/>
                  <a:pt x="115729" y="56551"/>
                  <a:pt x="115729" y="56551"/>
                </a:cubicBezTo>
                <a:cubicBezTo>
                  <a:pt x="116370" y="48275"/>
                  <a:pt x="117437" y="42758"/>
                  <a:pt x="118932" y="42758"/>
                </a:cubicBezTo>
                <a:cubicBezTo>
                  <a:pt x="119359" y="42758"/>
                  <a:pt x="119572" y="42758"/>
                  <a:pt x="120000" y="44137"/>
                </a:cubicBezTo>
                <a:close/>
                <a:moveTo>
                  <a:pt x="58932" y="44137"/>
                </a:moveTo>
                <a:cubicBezTo>
                  <a:pt x="61494" y="44137"/>
                  <a:pt x="61494" y="44137"/>
                  <a:pt x="61494" y="44137"/>
                </a:cubicBezTo>
                <a:cubicBezTo>
                  <a:pt x="61494" y="59310"/>
                  <a:pt x="61494" y="59310"/>
                  <a:pt x="61494" y="59310"/>
                </a:cubicBezTo>
                <a:cubicBezTo>
                  <a:pt x="58932" y="59310"/>
                  <a:pt x="58932" y="59310"/>
                  <a:pt x="58932" y="59310"/>
                </a:cubicBezTo>
                <a:cubicBezTo>
                  <a:pt x="58932" y="115862"/>
                  <a:pt x="58932" y="115862"/>
                  <a:pt x="58932" y="115862"/>
                </a:cubicBezTo>
                <a:cubicBezTo>
                  <a:pt x="56156" y="115862"/>
                  <a:pt x="56156" y="115862"/>
                  <a:pt x="56156" y="115862"/>
                </a:cubicBezTo>
                <a:cubicBezTo>
                  <a:pt x="56156" y="66206"/>
                  <a:pt x="56156" y="66206"/>
                  <a:pt x="56156" y="66206"/>
                </a:cubicBezTo>
                <a:cubicBezTo>
                  <a:pt x="56156" y="59310"/>
                  <a:pt x="55943" y="57931"/>
                  <a:pt x="54875" y="52413"/>
                </a:cubicBezTo>
                <a:cubicBezTo>
                  <a:pt x="53380" y="45517"/>
                  <a:pt x="53380" y="45517"/>
                  <a:pt x="53380" y="45517"/>
                </a:cubicBezTo>
                <a:cubicBezTo>
                  <a:pt x="53380" y="44137"/>
                  <a:pt x="53380" y="44137"/>
                  <a:pt x="53380" y="44137"/>
                </a:cubicBezTo>
                <a:cubicBezTo>
                  <a:pt x="56156" y="44137"/>
                  <a:pt x="56156" y="44137"/>
                  <a:pt x="56156" y="44137"/>
                </a:cubicBezTo>
                <a:cubicBezTo>
                  <a:pt x="56156" y="31724"/>
                  <a:pt x="56156" y="31724"/>
                  <a:pt x="56156" y="31724"/>
                </a:cubicBezTo>
                <a:cubicBezTo>
                  <a:pt x="56156" y="12413"/>
                  <a:pt x="58078" y="0"/>
                  <a:pt x="62348" y="5517"/>
                </a:cubicBezTo>
                <a:cubicBezTo>
                  <a:pt x="62989" y="20689"/>
                  <a:pt x="62989" y="20689"/>
                  <a:pt x="62989" y="20689"/>
                </a:cubicBezTo>
                <a:cubicBezTo>
                  <a:pt x="62775" y="20689"/>
                  <a:pt x="62775" y="20689"/>
                  <a:pt x="62775" y="20689"/>
                </a:cubicBezTo>
                <a:cubicBezTo>
                  <a:pt x="60640" y="15172"/>
                  <a:pt x="58932" y="19310"/>
                  <a:pt x="58932" y="31724"/>
                </a:cubicBezTo>
                <a:lnTo>
                  <a:pt x="58932" y="44137"/>
                </a:lnTo>
                <a:close/>
                <a:moveTo>
                  <a:pt x="84982" y="70344"/>
                </a:moveTo>
                <a:cubicBezTo>
                  <a:pt x="84982" y="115862"/>
                  <a:pt x="84982" y="115862"/>
                  <a:pt x="84982" y="115862"/>
                </a:cubicBezTo>
                <a:cubicBezTo>
                  <a:pt x="82206" y="115862"/>
                  <a:pt x="82206" y="115862"/>
                  <a:pt x="82206" y="115862"/>
                </a:cubicBezTo>
                <a:cubicBezTo>
                  <a:pt x="82206" y="75862"/>
                  <a:pt x="82206" y="75862"/>
                  <a:pt x="82206" y="75862"/>
                </a:cubicBezTo>
                <a:cubicBezTo>
                  <a:pt x="82206" y="68965"/>
                  <a:pt x="81992" y="59310"/>
                  <a:pt x="80071" y="59310"/>
                </a:cubicBezTo>
                <a:cubicBezTo>
                  <a:pt x="78149" y="59310"/>
                  <a:pt x="77508" y="67586"/>
                  <a:pt x="77508" y="77241"/>
                </a:cubicBezTo>
                <a:cubicBezTo>
                  <a:pt x="77508" y="115862"/>
                  <a:pt x="77508" y="115862"/>
                  <a:pt x="77508" y="115862"/>
                </a:cubicBezTo>
                <a:cubicBezTo>
                  <a:pt x="74733" y="115862"/>
                  <a:pt x="74733" y="115862"/>
                  <a:pt x="74733" y="115862"/>
                </a:cubicBezTo>
                <a:cubicBezTo>
                  <a:pt x="74733" y="63448"/>
                  <a:pt x="74733" y="63448"/>
                  <a:pt x="74733" y="63448"/>
                </a:cubicBezTo>
                <a:cubicBezTo>
                  <a:pt x="74733" y="53793"/>
                  <a:pt x="74733" y="52413"/>
                  <a:pt x="73451" y="48275"/>
                </a:cubicBezTo>
                <a:cubicBezTo>
                  <a:pt x="72811" y="45517"/>
                  <a:pt x="72811" y="45517"/>
                  <a:pt x="72811" y="45517"/>
                </a:cubicBezTo>
                <a:cubicBezTo>
                  <a:pt x="72811" y="44137"/>
                  <a:pt x="72811" y="44137"/>
                  <a:pt x="72811" y="44137"/>
                </a:cubicBezTo>
                <a:cubicBezTo>
                  <a:pt x="74946" y="44137"/>
                  <a:pt x="74946" y="44137"/>
                  <a:pt x="74946" y="44137"/>
                </a:cubicBezTo>
                <a:cubicBezTo>
                  <a:pt x="74946" y="44137"/>
                  <a:pt x="74946" y="44137"/>
                  <a:pt x="74946" y="44137"/>
                </a:cubicBezTo>
                <a:cubicBezTo>
                  <a:pt x="77295" y="44137"/>
                  <a:pt x="77295" y="44137"/>
                  <a:pt x="77295" y="44137"/>
                </a:cubicBezTo>
                <a:cubicBezTo>
                  <a:pt x="77295" y="55172"/>
                  <a:pt x="77295" y="55172"/>
                  <a:pt x="77295" y="55172"/>
                </a:cubicBezTo>
                <a:cubicBezTo>
                  <a:pt x="77295" y="55172"/>
                  <a:pt x="77295" y="55172"/>
                  <a:pt x="77295" y="55172"/>
                </a:cubicBezTo>
                <a:cubicBezTo>
                  <a:pt x="78362" y="46896"/>
                  <a:pt x="79644" y="42758"/>
                  <a:pt x="80925" y="42758"/>
                </a:cubicBezTo>
                <a:cubicBezTo>
                  <a:pt x="83487" y="42758"/>
                  <a:pt x="84982" y="53793"/>
                  <a:pt x="84982" y="70344"/>
                </a:cubicBezTo>
                <a:close/>
                <a:moveTo>
                  <a:pt x="28612" y="102068"/>
                </a:moveTo>
                <a:cubicBezTo>
                  <a:pt x="28612" y="102068"/>
                  <a:pt x="28612" y="102068"/>
                  <a:pt x="28612" y="102068"/>
                </a:cubicBezTo>
                <a:cubicBezTo>
                  <a:pt x="27330" y="115862"/>
                  <a:pt x="27330" y="115862"/>
                  <a:pt x="27330" y="115862"/>
                </a:cubicBezTo>
                <a:cubicBezTo>
                  <a:pt x="24982" y="120000"/>
                  <a:pt x="22419" y="115862"/>
                  <a:pt x="22419" y="92413"/>
                </a:cubicBezTo>
                <a:cubicBezTo>
                  <a:pt x="22419" y="59310"/>
                  <a:pt x="22419" y="59310"/>
                  <a:pt x="22419" y="59310"/>
                </a:cubicBezTo>
                <a:cubicBezTo>
                  <a:pt x="22419" y="63448"/>
                  <a:pt x="22419" y="63448"/>
                  <a:pt x="22419" y="63448"/>
                </a:cubicBezTo>
                <a:cubicBezTo>
                  <a:pt x="22419" y="59310"/>
                  <a:pt x="22419" y="59310"/>
                  <a:pt x="20925" y="51034"/>
                </a:cubicBezTo>
                <a:cubicBezTo>
                  <a:pt x="19857" y="45517"/>
                  <a:pt x="19857" y="45517"/>
                  <a:pt x="19857" y="45517"/>
                </a:cubicBezTo>
                <a:cubicBezTo>
                  <a:pt x="19857" y="44137"/>
                  <a:pt x="19857" y="44137"/>
                  <a:pt x="19857" y="44137"/>
                </a:cubicBezTo>
                <a:cubicBezTo>
                  <a:pt x="22419" y="44137"/>
                  <a:pt x="22419" y="44137"/>
                  <a:pt x="22419" y="44137"/>
                </a:cubicBezTo>
                <a:cubicBezTo>
                  <a:pt x="23487" y="24827"/>
                  <a:pt x="23487" y="24827"/>
                  <a:pt x="23487" y="24827"/>
                </a:cubicBezTo>
                <a:cubicBezTo>
                  <a:pt x="25195" y="24827"/>
                  <a:pt x="25195" y="24827"/>
                  <a:pt x="25195" y="24827"/>
                </a:cubicBezTo>
                <a:cubicBezTo>
                  <a:pt x="25195" y="44137"/>
                  <a:pt x="25195" y="44137"/>
                  <a:pt x="25195" y="44137"/>
                </a:cubicBezTo>
                <a:cubicBezTo>
                  <a:pt x="28185" y="44137"/>
                  <a:pt x="28185" y="44137"/>
                  <a:pt x="28185" y="44137"/>
                </a:cubicBezTo>
                <a:cubicBezTo>
                  <a:pt x="28185" y="59310"/>
                  <a:pt x="28185" y="59310"/>
                  <a:pt x="28185" y="59310"/>
                </a:cubicBezTo>
                <a:cubicBezTo>
                  <a:pt x="25195" y="59310"/>
                  <a:pt x="25195" y="59310"/>
                  <a:pt x="25195" y="59310"/>
                </a:cubicBezTo>
                <a:cubicBezTo>
                  <a:pt x="25195" y="92413"/>
                  <a:pt x="25195" y="92413"/>
                  <a:pt x="25195" y="92413"/>
                </a:cubicBezTo>
                <a:cubicBezTo>
                  <a:pt x="25195" y="104827"/>
                  <a:pt x="26690" y="104827"/>
                  <a:pt x="28612" y="102068"/>
                </a:cubicBezTo>
                <a:close/>
              </a:path>
            </a:pathLst>
          </a:custGeom>
          <a:solidFill>
            <a:schemeClr val="accent1"/>
          </a:solidFill>
          <a:ln>
            <a:noFill/>
          </a:ln>
        </p:spPr>
        <p:txBody>
          <a:bodyPr anchorCtr="0" anchor="t" bIns="34350" lIns="68750" rIns="68750" tIns="34350">
            <a:noAutofit/>
          </a:bodyPr>
          <a:lstStyle/>
          <a:p>
            <a:pPr indent="0" lvl="0" marL="0" marR="0" rtl="0" algn="l">
              <a:spcBef>
                <a:spcPts val="0"/>
              </a:spcBef>
              <a:buNone/>
            </a:pPr>
            <a:r>
              <a:t/>
            </a:r>
            <a:endParaRPr sz="1400">
              <a:solidFill>
                <a:schemeClr val="lt2"/>
              </a:solidFill>
              <a:latin typeface="Calibri"/>
              <a:ea typeface="Calibri"/>
              <a:cs typeface="Calibri"/>
              <a:sym typeface="Calibri"/>
            </a:endParaRPr>
          </a:p>
        </p:txBody>
      </p:sp>
      <p:pic>
        <p:nvPicPr>
          <p:cNvPr id="35" name="Shape 35"/>
          <p:cNvPicPr preferRelativeResize="0"/>
          <p:nvPr/>
        </p:nvPicPr>
        <p:blipFill rotWithShape="1">
          <a:blip r:embed="rId2">
            <a:alphaModFix/>
          </a:blip>
          <a:srcRect b="0" l="0" r="0" t="0"/>
          <a:stretch/>
        </p:blipFill>
        <p:spPr>
          <a:xfrm>
            <a:off x="6129385" y="0"/>
            <a:ext cx="3014699" cy="2886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36" name="Shape 36"/>
        <p:cNvGrpSpPr/>
        <p:nvPr/>
      </p:nvGrpSpPr>
      <p:grpSpPr>
        <a:xfrm>
          <a:off x="0" y="0"/>
          <a:ext cx="0" cy="0"/>
          <a:chOff x="0" y="0"/>
          <a:chExt cx="0" cy="0"/>
        </a:xfrm>
      </p:grpSpPr>
      <p:sp>
        <p:nvSpPr>
          <p:cNvPr id="37" name="Shape 37"/>
          <p:cNvSpPr txBox="1"/>
          <p:nvPr>
            <p:ph type="title"/>
          </p:nvPr>
        </p:nvSpPr>
        <p:spPr>
          <a:xfrm>
            <a:off x="628650" y="273843"/>
            <a:ext cx="7886700" cy="9942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38" name="Shape 38"/>
          <p:cNvSpPr txBox="1"/>
          <p:nvPr>
            <p:ph idx="1" type="body"/>
          </p:nvPr>
        </p:nvSpPr>
        <p:spPr>
          <a:xfrm>
            <a:off x="628650" y="1369218"/>
            <a:ext cx="7886700" cy="32634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39" name="Shape 39"/>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40" name="Shape 40"/>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41" name="Shape 41"/>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ubtitle and Content">
    <p:bg>
      <p:bgPr>
        <a:solidFill>
          <a:schemeClr val="lt1"/>
        </a:solidFill>
      </p:bgPr>
    </p:bg>
    <p:spTree>
      <p:nvGrpSpPr>
        <p:cNvPr id="42" name="Shape 42"/>
        <p:cNvGrpSpPr/>
        <p:nvPr/>
      </p:nvGrpSpPr>
      <p:grpSpPr>
        <a:xfrm>
          <a:off x="0" y="0"/>
          <a:ext cx="0" cy="0"/>
          <a:chOff x="0" y="0"/>
          <a:chExt cx="0" cy="0"/>
        </a:xfrm>
      </p:grpSpPr>
      <p:sp>
        <p:nvSpPr>
          <p:cNvPr id="43" name="Shape 43"/>
          <p:cNvSpPr txBox="1"/>
          <p:nvPr>
            <p:ph type="title"/>
          </p:nvPr>
        </p:nvSpPr>
        <p:spPr>
          <a:xfrm>
            <a:off x="414337" y="410766"/>
            <a:ext cx="5687700" cy="361800"/>
          </a:xfrm>
          <a:prstGeom prst="rect">
            <a:avLst/>
          </a:prstGeom>
          <a:noFill/>
          <a:ln>
            <a:noFill/>
          </a:ln>
        </p:spPr>
        <p:txBody>
          <a:bodyPr anchorCtr="0" anchor="t" bIns="68750" lIns="68750" rIns="68750" tIns="68750"/>
          <a:lstStyle>
            <a:lvl1pPr indent="0" lvl="0" marL="0" marR="0" rtl="0" algn="l">
              <a:lnSpc>
                <a:spcPct val="90000"/>
              </a:lnSpc>
              <a:spcBef>
                <a:spcPts val="0"/>
              </a:spcBef>
              <a:buClr>
                <a:schemeClr val="dk1"/>
              </a:buClr>
              <a:buFont typeface="Calibri"/>
              <a:buNone/>
              <a:defRPr b="0" i="0" sz="2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44" name="Shape 44"/>
          <p:cNvSpPr txBox="1"/>
          <p:nvPr>
            <p:ph idx="1" type="subTitle"/>
          </p:nvPr>
        </p:nvSpPr>
        <p:spPr>
          <a:xfrm>
            <a:off x="414337" y="771779"/>
            <a:ext cx="5687700" cy="405000"/>
          </a:xfrm>
          <a:prstGeom prst="rect">
            <a:avLst/>
          </a:prstGeom>
          <a:noFill/>
          <a:ln>
            <a:noFill/>
          </a:ln>
        </p:spPr>
        <p:txBody>
          <a:bodyPr anchorCtr="0" anchor="t" bIns="68750" lIns="68750" rIns="68750" tIns="68750"/>
          <a:lstStyle>
            <a:lvl1pPr indent="0" lvl="0" marL="0" marR="0" rtl="0" algn="l">
              <a:lnSpc>
                <a:spcPct val="90000"/>
              </a:lnSpc>
              <a:spcBef>
                <a:spcPts val="0"/>
              </a:spcBef>
              <a:buClr>
                <a:schemeClr val="accent2"/>
              </a:buClr>
              <a:buFont typeface="Arial"/>
              <a:buNone/>
              <a:defRPr b="0" i="0" sz="1800" u="none" cap="none" strike="noStrike">
                <a:solidFill>
                  <a:schemeClr val="accent2"/>
                </a:solidFill>
                <a:latin typeface="Calibri"/>
                <a:ea typeface="Calibri"/>
                <a:cs typeface="Calibri"/>
                <a:sym typeface="Calibri"/>
              </a:defRPr>
            </a:lvl1pPr>
            <a:lvl2pPr indent="0" lvl="1" marL="342900" marR="0" rtl="0" algn="ctr">
              <a:lnSpc>
                <a:spcPct val="90000"/>
              </a:lnSpc>
              <a:spcBef>
                <a:spcPts val="40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685800" marR="0" rtl="0" algn="ctr">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3pPr>
            <a:lvl4pPr indent="0" lvl="3" marL="10287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3716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17145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0574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24003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2755900" marR="0" rtl="0" algn="ctr">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45" name="Shape 45"/>
          <p:cNvSpPr txBox="1"/>
          <p:nvPr>
            <p:ph idx="2" type="body"/>
          </p:nvPr>
        </p:nvSpPr>
        <p:spPr>
          <a:xfrm>
            <a:off x="414337" y="1357312"/>
            <a:ext cx="8315400" cy="3375600"/>
          </a:xfrm>
          <a:prstGeom prst="rect">
            <a:avLst/>
          </a:prstGeom>
          <a:noFill/>
          <a:ln>
            <a:noFill/>
          </a:ln>
        </p:spPr>
        <p:txBody>
          <a:bodyPr anchorCtr="0" anchor="t" bIns="68750" lIns="68750" rIns="68750" tIns="68750"/>
          <a:lstStyle>
            <a:lvl1pPr indent="-88900" lvl="0" marL="177800" marR="0" rtl="0" algn="l">
              <a:lnSpc>
                <a:spcPct val="90000"/>
              </a:lnSpc>
              <a:spcBef>
                <a:spcPts val="8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6" name="Shape 46"/>
        <p:cNvGrpSpPr/>
        <p:nvPr/>
      </p:nvGrpSpPr>
      <p:grpSpPr>
        <a:xfrm>
          <a:off x="0" y="0"/>
          <a:ext cx="0" cy="0"/>
          <a:chOff x="0" y="0"/>
          <a:chExt cx="0" cy="0"/>
        </a:xfrm>
      </p:grpSpPr>
      <p:sp>
        <p:nvSpPr>
          <p:cNvPr id="47" name="Shape 47"/>
          <p:cNvSpPr txBox="1"/>
          <p:nvPr>
            <p:ph type="ctrTitle"/>
          </p:nvPr>
        </p:nvSpPr>
        <p:spPr>
          <a:xfrm>
            <a:off x="1143000" y="841772"/>
            <a:ext cx="6858000" cy="1790700"/>
          </a:xfrm>
          <a:prstGeom prst="rect">
            <a:avLst/>
          </a:prstGeom>
          <a:noFill/>
          <a:ln>
            <a:noFill/>
          </a:ln>
        </p:spPr>
        <p:txBody>
          <a:bodyPr anchorCtr="0" anchor="b" bIns="68750" lIns="68750" rIns="68750" tIns="68750"/>
          <a:lstStyle>
            <a:lvl1pPr indent="0" lvl="0" marL="0" marR="0" rtl="0" algn="ctr">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48" name="Shape 48"/>
          <p:cNvSpPr txBox="1"/>
          <p:nvPr>
            <p:ph idx="1" type="subTitle"/>
          </p:nvPr>
        </p:nvSpPr>
        <p:spPr>
          <a:xfrm>
            <a:off x="1143000" y="2701528"/>
            <a:ext cx="6858000" cy="1241700"/>
          </a:xfrm>
          <a:prstGeom prst="rect">
            <a:avLst/>
          </a:prstGeom>
          <a:noFill/>
          <a:ln>
            <a:noFill/>
          </a:ln>
        </p:spPr>
        <p:txBody>
          <a:bodyPr anchorCtr="0" anchor="t" bIns="68750" lIns="68750" rIns="68750" tIns="68750"/>
          <a:lstStyle>
            <a:lvl1pPr indent="0" lvl="0" marL="0" marR="0" rtl="0" algn="ctr">
              <a:lnSpc>
                <a:spcPct val="90000"/>
              </a:lnSpc>
              <a:spcBef>
                <a:spcPts val="800"/>
              </a:spcBef>
              <a:buClr>
                <a:schemeClr val="dk1"/>
              </a:buClr>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buClr>
                <a:schemeClr val="dk1"/>
              </a:buClr>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buClr>
                <a:schemeClr val="dk1"/>
              </a:buClr>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8pPr>
            <a:lvl9pPr indent="0" lvl="8" marL="27559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9pPr>
          </a:lstStyle>
          <a:p/>
        </p:txBody>
      </p:sp>
      <p:sp>
        <p:nvSpPr>
          <p:cNvPr id="49" name="Shape 49"/>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0" name="Shape 50"/>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1" name="Shape 51"/>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52" name="Shape 52"/>
        <p:cNvGrpSpPr/>
        <p:nvPr/>
      </p:nvGrpSpPr>
      <p:grpSpPr>
        <a:xfrm>
          <a:off x="0" y="0"/>
          <a:ext cx="0" cy="0"/>
          <a:chOff x="0" y="0"/>
          <a:chExt cx="0" cy="0"/>
        </a:xfrm>
      </p:grpSpPr>
      <p:sp>
        <p:nvSpPr>
          <p:cNvPr id="53" name="Shape 53"/>
          <p:cNvSpPr txBox="1"/>
          <p:nvPr>
            <p:ph type="title"/>
          </p:nvPr>
        </p:nvSpPr>
        <p:spPr>
          <a:xfrm>
            <a:off x="623887" y="1282303"/>
            <a:ext cx="7886700" cy="2139600"/>
          </a:xfrm>
          <a:prstGeom prst="rect">
            <a:avLst/>
          </a:prstGeom>
          <a:noFill/>
          <a:ln>
            <a:noFill/>
          </a:ln>
        </p:spPr>
        <p:txBody>
          <a:bodyPr anchorCtr="0" anchor="b" bIns="68750" lIns="68750" rIns="68750" tIns="68750"/>
          <a:lstStyle>
            <a:lvl1pPr indent="0" lvl="0" marL="0" marR="0" rtl="0" algn="l">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a:spcBef>
                <a:spcPts val="0"/>
              </a:spcBef>
              <a:buNone/>
              <a:defRPr sz="1400"/>
            </a:lvl2pPr>
            <a:lvl3pPr indent="0" lvl="2">
              <a:spcBef>
                <a:spcPts val="0"/>
              </a:spcBef>
              <a:buNone/>
              <a:defRPr sz="1400"/>
            </a:lvl3pPr>
            <a:lvl4pPr indent="0" lvl="3">
              <a:spcBef>
                <a:spcPts val="0"/>
              </a:spcBef>
              <a:buNone/>
              <a:defRPr sz="1400"/>
            </a:lvl4pPr>
            <a:lvl5pPr indent="0" lvl="4">
              <a:spcBef>
                <a:spcPts val="0"/>
              </a:spcBef>
              <a:buNone/>
              <a:defRPr sz="1400"/>
            </a:lvl5pPr>
            <a:lvl6pPr indent="0" lvl="5">
              <a:spcBef>
                <a:spcPts val="0"/>
              </a:spcBef>
              <a:buNone/>
              <a:defRPr sz="1400"/>
            </a:lvl6pPr>
            <a:lvl7pPr indent="0" lvl="6">
              <a:spcBef>
                <a:spcPts val="0"/>
              </a:spcBef>
              <a:buNone/>
              <a:defRPr sz="1400"/>
            </a:lvl7pPr>
            <a:lvl8pPr indent="0" lvl="7">
              <a:spcBef>
                <a:spcPts val="0"/>
              </a:spcBef>
              <a:buNone/>
              <a:defRPr sz="1400"/>
            </a:lvl8pPr>
            <a:lvl9pPr indent="0" lvl="8">
              <a:spcBef>
                <a:spcPts val="0"/>
              </a:spcBef>
              <a:buNone/>
              <a:defRPr sz="1400"/>
            </a:lvl9pPr>
          </a:lstStyle>
          <a:p/>
        </p:txBody>
      </p:sp>
      <p:sp>
        <p:nvSpPr>
          <p:cNvPr id="54" name="Shape 54"/>
          <p:cNvSpPr txBox="1"/>
          <p:nvPr>
            <p:ph idx="1" type="body"/>
          </p:nvPr>
        </p:nvSpPr>
        <p:spPr>
          <a:xfrm>
            <a:off x="623887" y="3442097"/>
            <a:ext cx="7886700" cy="1125300"/>
          </a:xfrm>
          <a:prstGeom prst="rect">
            <a:avLst/>
          </a:prstGeom>
          <a:noFill/>
          <a:ln>
            <a:noFill/>
          </a:ln>
        </p:spPr>
        <p:txBody>
          <a:bodyPr anchorCtr="0" anchor="t" bIns="68750" lIns="68750" rIns="68750" tIns="68750"/>
          <a:lstStyle>
            <a:lvl1pPr indent="0" lvl="0" marL="0" marR="0" rtl="0" algn="l">
              <a:lnSpc>
                <a:spcPct val="90000"/>
              </a:lnSpc>
              <a:spcBef>
                <a:spcPts val="800"/>
              </a:spcBef>
              <a:buClr>
                <a:srgbClr val="888888"/>
              </a:buClr>
              <a:buFont typeface="Arial"/>
              <a:buNone/>
              <a:defRPr b="0" i="0" sz="1800" u="none" cap="none" strike="noStrike">
                <a:solidFill>
                  <a:srgbClr val="888888"/>
                </a:solidFill>
                <a:latin typeface="Calibri"/>
                <a:ea typeface="Calibri"/>
                <a:cs typeface="Calibri"/>
                <a:sym typeface="Calibri"/>
              </a:defRPr>
            </a:lvl1pPr>
            <a:lvl2pPr indent="0" lvl="1" marL="342900" marR="0" rtl="0" algn="l">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2pPr>
            <a:lvl3pPr indent="0" lvl="2" marL="685800" marR="0" rtl="0" algn="l">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3pPr>
            <a:lvl4pPr indent="0" lvl="3" marL="10287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4pPr>
            <a:lvl5pPr indent="0" lvl="4" marL="13716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5pPr>
            <a:lvl6pPr indent="0" lvl="5" marL="17145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6pPr>
            <a:lvl7pPr indent="0" lvl="6" marL="20574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7pPr>
            <a:lvl8pPr indent="0" lvl="7" marL="24003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8pPr>
            <a:lvl9pPr indent="0" lvl="8" marL="27559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9pPr>
          </a:lstStyle>
          <a:p/>
        </p:txBody>
      </p:sp>
      <p:sp>
        <p:nvSpPr>
          <p:cNvPr id="55" name="Shape 55"/>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6" name="Shape 56"/>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7" name="Shape 57"/>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22" Type="http://schemas.openxmlformats.org/officeDocument/2006/relationships/slideLayout" Target="../slideLayouts/slideLayout40.xml"/><Relationship Id="rId10" Type="http://schemas.openxmlformats.org/officeDocument/2006/relationships/slideLayout" Target="../slideLayouts/slideLayout28.xml"/><Relationship Id="rId21" Type="http://schemas.openxmlformats.org/officeDocument/2006/relationships/slideLayout" Target="../slideLayouts/slideLayout39.xml"/><Relationship Id="rId13" Type="http://schemas.openxmlformats.org/officeDocument/2006/relationships/slideLayout" Target="../slideLayouts/slideLayout31.xml"/><Relationship Id="rId24" Type="http://schemas.openxmlformats.org/officeDocument/2006/relationships/theme" Target="../theme/theme3.xml"/><Relationship Id="rId12" Type="http://schemas.openxmlformats.org/officeDocument/2006/relationships/slideLayout" Target="../slideLayouts/slideLayout30.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628650" y="273843"/>
            <a:ext cx="7886700" cy="994200"/>
          </a:xfrm>
          <a:prstGeom prst="rect">
            <a:avLst/>
          </a:prstGeom>
          <a:noFill/>
          <a:ln>
            <a:noFill/>
          </a:ln>
        </p:spPr>
        <p:txBody>
          <a:bodyPr anchorCtr="0" anchor="ctr" bIns="68750" lIns="68750" rIns="68750" tIns="68750"/>
          <a:lstStyle>
            <a:lvl1pPr indent="0" lvl="0" marL="0" marR="0" rtl="0" algn="l">
              <a:lnSpc>
                <a:spcPct val="90000"/>
              </a:lnSpc>
              <a:spcBef>
                <a:spcPts val="0"/>
              </a:spcBef>
              <a:buClr>
                <a:schemeClr val="dk1"/>
              </a:buClr>
              <a:buSzPct val="30303"/>
              <a:buFont typeface="Calibri"/>
              <a:buNone/>
              <a:defRPr b="0" i="0" sz="3300" u="none" cap="none" strike="noStrike">
                <a:solidFill>
                  <a:schemeClr val="dk1"/>
                </a:solidFill>
                <a:latin typeface="Calibri"/>
                <a:ea typeface="Calibri"/>
                <a:cs typeface="Calibri"/>
                <a:sym typeface="Calibri"/>
              </a:defRPr>
            </a:lvl1pPr>
            <a:lvl2pPr indent="0" lvl="1">
              <a:spcBef>
                <a:spcPts val="0"/>
              </a:spcBef>
              <a:buSzPct val="71428"/>
              <a:buNone/>
              <a:defRPr sz="1400"/>
            </a:lvl2pPr>
            <a:lvl3pPr indent="0" lvl="2">
              <a:spcBef>
                <a:spcPts val="0"/>
              </a:spcBef>
              <a:buSzPct val="71428"/>
              <a:buNone/>
              <a:defRPr sz="1400"/>
            </a:lvl3pPr>
            <a:lvl4pPr indent="0" lvl="3">
              <a:spcBef>
                <a:spcPts val="0"/>
              </a:spcBef>
              <a:buSzPct val="71428"/>
              <a:buNone/>
              <a:defRPr sz="1400"/>
            </a:lvl4pPr>
            <a:lvl5pPr indent="0" lvl="4">
              <a:spcBef>
                <a:spcPts val="0"/>
              </a:spcBef>
              <a:buSzPct val="71428"/>
              <a:buNone/>
              <a:defRPr sz="1400"/>
            </a:lvl5pPr>
            <a:lvl6pPr indent="0" lvl="5">
              <a:spcBef>
                <a:spcPts val="0"/>
              </a:spcBef>
              <a:buSzPct val="71428"/>
              <a:buNone/>
              <a:defRPr sz="1400"/>
            </a:lvl6pPr>
            <a:lvl7pPr indent="0" lvl="6">
              <a:spcBef>
                <a:spcPts val="0"/>
              </a:spcBef>
              <a:buSzPct val="71428"/>
              <a:buNone/>
              <a:defRPr sz="1400"/>
            </a:lvl7pPr>
            <a:lvl8pPr indent="0" lvl="7">
              <a:spcBef>
                <a:spcPts val="0"/>
              </a:spcBef>
              <a:buSzPct val="71428"/>
              <a:buNone/>
              <a:defRPr sz="1400"/>
            </a:lvl8pPr>
            <a:lvl9pPr indent="0" lvl="8">
              <a:spcBef>
                <a:spcPts val="0"/>
              </a:spcBef>
              <a:buSzPct val="71428"/>
              <a:buNone/>
              <a:defRPr sz="1400"/>
            </a:lvl9pPr>
          </a:lstStyle>
          <a:p/>
        </p:txBody>
      </p:sp>
      <p:sp>
        <p:nvSpPr>
          <p:cNvPr id="11" name="Shape 11"/>
          <p:cNvSpPr txBox="1"/>
          <p:nvPr>
            <p:ph idx="1" type="body"/>
          </p:nvPr>
        </p:nvSpPr>
        <p:spPr>
          <a:xfrm>
            <a:off x="628650" y="1369218"/>
            <a:ext cx="7886700" cy="3263400"/>
          </a:xfrm>
          <a:prstGeom prst="rect">
            <a:avLst/>
          </a:prstGeom>
          <a:noFill/>
          <a:ln>
            <a:noFill/>
          </a:ln>
        </p:spPr>
        <p:txBody>
          <a:bodyPr anchorCtr="0" anchor="t" bIns="68750" lIns="68750" rIns="68750" tIns="68750"/>
          <a:lstStyle>
            <a:lvl1pPr indent="-508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628650" y="4767262"/>
            <a:ext cx="2057400" cy="273900"/>
          </a:xfrm>
          <a:prstGeom prst="rect">
            <a:avLst/>
          </a:prstGeom>
          <a:noFill/>
          <a:ln>
            <a:noFill/>
          </a:ln>
        </p:spPr>
        <p:txBody>
          <a:bodyPr anchorCtr="0" anchor="ctr" bIns="68750" lIns="68750" rIns="68750" tIns="68750"/>
          <a:lstStyle>
            <a:lvl1pPr indent="0" lvl="0" marL="0" marR="0" rtl="0" algn="l">
              <a:spcBef>
                <a:spcPts val="0"/>
              </a:spcBef>
              <a:buSzPct val="111111"/>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1428"/>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1428"/>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1428"/>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1428"/>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1428"/>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1428"/>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1428"/>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SzPct val="71428"/>
              <a:buNone/>
              <a:defRPr b="0" i="0" sz="14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028950" y="4767262"/>
            <a:ext cx="3086100" cy="273900"/>
          </a:xfrm>
          <a:prstGeom prst="rect">
            <a:avLst/>
          </a:prstGeom>
          <a:noFill/>
          <a:ln>
            <a:noFill/>
          </a:ln>
        </p:spPr>
        <p:txBody>
          <a:bodyPr anchorCtr="0" anchor="ctr" bIns="68750" lIns="68750" rIns="68750" tIns="68750"/>
          <a:lstStyle>
            <a:lvl1pPr indent="0" lvl="0" marL="0" marR="0" rtl="0" algn="ctr">
              <a:spcBef>
                <a:spcPts val="0"/>
              </a:spcBef>
              <a:buSzPct val="111111"/>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1428"/>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1428"/>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1428"/>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1428"/>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1428"/>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1428"/>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1428"/>
              <a:buNone/>
              <a:defRPr b="0" i="0" sz="1400" u="none" cap="none" strike="noStrike">
                <a:solidFill>
                  <a:schemeClr val="dk1"/>
                </a:solidFill>
                <a:latin typeface="Calibri"/>
                <a:ea typeface="Calibri"/>
                <a:cs typeface="Calibri"/>
                <a:sym typeface="Calibri"/>
              </a:defRPr>
            </a:lvl8pPr>
            <a:lvl9pPr indent="0" lvl="8" marL="2755900" marR="0" rtl="0" algn="l">
              <a:spcBef>
                <a:spcPts val="0"/>
              </a:spcBef>
              <a:buSzPct val="71428"/>
              <a:buNone/>
              <a:defRPr b="0" i="0" sz="14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6457950" y="4767262"/>
            <a:ext cx="2057400" cy="2739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b="0" i="0" lang="en-US"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15" name="Shape 115"/>
        <p:cNvGrpSpPr/>
        <p:nvPr/>
      </p:nvGrpSpPr>
      <p:grpSpPr>
        <a:xfrm>
          <a:off x="0" y="0"/>
          <a:ext cx="0" cy="0"/>
          <a:chOff x="0" y="0"/>
          <a:chExt cx="0" cy="0"/>
        </a:xfrm>
      </p:grpSpPr>
      <p:sp>
        <p:nvSpPr>
          <p:cNvPr id="116" name="Shape 116"/>
          <p:cNvSpPr txBox="1"/>
          <p:nvPr>
            <p:ph type="title"/>
          </p:nvPr>
        </p:nvSpPr>
        <p:spPr>
          <a:xfrm>
            <a:off x="414337" y="410765"/>
            <a:ext cx="8315400" cy="708599"/>
          </a:xfrm>
          <a:prstGeom prst="rect">
            <a:avLst/>
          </a:prstGeom>
          <a:noFill/>
          <a:ln>
            <a:noFill/>
          </a:ln>
        </p:spPr>
        <p:txBody>
          <a:bodyPr anchorCtr="0" anchor="t" bIns="68575" lIns="68575" rIns="68575" tIns="68575"/>
          <a:lstStyle>
            <a:lvl1pPr indent="0" lvl="0" marL="0" marR="0" rtl="0" algn="l">
              <a:lnSpc>
                <a:spcPct val="90000"/>
              </a:lnSpc>
              <a:spcBef>
                <a:spcPts val="0"/>
              </a:spcBef>
              <a:buClr>
                <a:schemeClr val="dk1"/>
              </a:buClr>
              <a:buSzPct val="42307"/>
              <a:buFont typeface="Arial"/>
              <a:buNone/>
              <a:defRPr b="0" i="0" sz="2600" u="none" cap="none" strike="noStrike">
                <a:solidFill>
                  <a:schemeClr val="dk1"/>
                </a:solidFill>
                <a:latin typeface="Arial"/>
                <a:ea typeface="Arial"/>
                <a:cs typeface="Arial"/>
                <a:sym typeface="Arial"/>
              </a:defRPr>
            </a:lvl1pPr>
            <a:lvl2pPr indent="0" lvl="1" rtl="0">
              <a:spcBef>
                <a:spcPts val="0"/>
              </a:spcBef>
              <a:buSzPct val="78571"/>
              <a:buNone/>
              <a:defRPr sz="1400"/>
            </a:lvl2pPr>
            <a:lvl3pPr indent="0" lvl="2" rtl="0">
              <a:spcBef>
                <a:spcPts val="0"/>
              </a:spcBef>
              <a:buSzPct val="78571"/>
              <a:buNone/>
              <a:defRPr sz="1400"/>
            </a:lvl3pPr>
            <a:lvl4pPr indent="0" lvl="3" rtl="0">
              <a:spcBef>
                <a:spcPts val="0"/>
              </a:spcBef>
              <a:buSzPct val="78571"/>
              <a:buNone/>
              <a:defRPr sz="1400"/>
            </a:lvl4pPr>
            <a:lvl5pPr indent="0" lvl="4" rtl="0">
              <a:spcBef>
                <a:spcPts val="0"/>
              </a:spcBef>
              <a:buSzPct val="78571"/>
              <a:buNone/>
              <a:defRPr sz="1400"/>
            </a:lvl5pPr>
            <a:lvl6pPr indent="0" lvl="5" rtl="0">
              <a:spcBef>
                <a:spcPts val="0"/>
              </a:spcBef>
              <a:buSzPct val="78571"/>
              <a:buNone/>
              <a:defRPr sz="1400"/>
            </a:lvl6pPr>
            <a:lvl7pPr indent="0" lvl="6" rtl="0">
              <a:spcBef>
                <a:spcPts val="0"/>
              </a:spcBef>
              <a:buSzPct val="78571"/>
              <a:buNone/>
              <a:defRPr sz="1400"/>
            </a:lvl7pPr>
            <a:lvl8pPr indent="0" lvl="7" rtl="0">
              <a:spcBef>
                <a:spcPts val="0"/>
              </a:spcBef>
              <a:buSzPct val="78571"/>
              <a:buNone/>
              <a:defRPr sz="1400"/>
            </a:lvl8pPr>
            <a:lvl9pPr indent="0" lvl="8" rtl="0">
              <a:spcBef>
                <a:spcPts val="0"/>
              </a:spcBef>
              <a:buSzPct val="78571"/>
              <a:buNone/>
              <a:defRPr sz="1400"/>
            </a:lvl9pPr>
          </a:lstStyle>
          <a:p/>
        </p:txBody>
      </p:sp>
      <p:sp>
        <p:nvSpPr>
          <p:cNvPr id="117" name="Shape 117"/>
          <p:cNvSpPr txBox="1"/>
          <p:nvPr>
            <p:ph idx="1" type="body"/>
          </p:nvPr>
        </p:nvSpPr>
        <p:spPr>
          <a:xfrm>
            <a:off x="414337" y="1311770"/>
            <a:ext cx="8315400" cy="3420900"/>
          </a:xfrm>
          <a:prstGeom prst="rect">
            <a:avLst/>
          </a:prstGeom>
          <a:noFill/>
          <a:ln>
            <a:noFill/>
          </a:ln>
        </p:spPr>
        <p:txBody>
          <a:bodyPr anchorCtr="0" anchor="t" bIns="68575" lIns="68575" rIns="68575" tIns="68575"/>
          <a:lstStyle>
            <a:lvl1pPr indent="0" lvl="0" marL="0" marR="0" rtl="0" algn="l">
              <a:lnSpc>
                <a:spcPct val="100000"/>
              </a:lnSpc>
              <a:spcBef>
                <a:spcPts val="0"/>
              </a:spcBef>
              <a:spcAft>
                <a:spcPts val="0"/>
              </a:spcAft>
              <a:buClr>
                <a:schemeClr val="dk1"/>
              </a:buClr>
              <a:buSzPct val="52380"/>
              <a:buFont typeface="Arial"/>
              <a:buNone/>
              <a:defRPr b="0" i="0" sz="2100" u="none" cap="none" strike="noStrike">
                <a:solidFill>
                  <a:schemeClr val="dk1"/>
                </a:solidFill>
                <a:latin typeface="Arial"/>
                <a:ea typeface="Arial"/>
                <a:cs typeface="Arial"/>
                <a:sym typeface="Arial"/>
              </a:defRPr>
            </a:lvl1pPr>
            <a:lvl2pPr indent="0" lvl="1" marL="0" marR="0" rtl="0" algn="l">
              <a:lnSpc>
                <a:spcPct val="120000"/>
              </a:lnSpc>
              <a:spcBef>
                <a:spcPts val="0"/>
              </a:spcBef>
              <a:spcAft>
                <a:spcPts val="0"/>
              </a:spcAft>
              <a:buClr>
                <a:schemeClr val="dk1"/>
              </a:buClr>
              <a:buSzPct val="61111"/>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ct val="73333"/>
              <a:buFont typeface="Arial"/>
              <a:buNone/>
              <a:defRPr b="0" i="0" sz="1500" u="none" cap="none" strike="noStrike">
                <a:solidFill>
                  <a:schemeClr val="dk1"/>
                </a:solidFill>
                <a:latin typeface="Arial"/>
                <a:ea typeface="Arial"/>
                <a:cs typeface="Arial"/>
                <a:sym typeface="Arial"/>
              </a:defRPr>
            </a:lvl3pPr>
            <a:lvl4pPr indent="-101600" lvl="3" marL="215900" marR="0" rtl="0" algn="l">
              <a:lnSpc>
                <a:spcPct val="100000"/>
              </a:lnSpc>
              <a:spcBef>
                <a:spcPts val="0"/>
              </a:spcBef>
              <a:spcAft>
                <a:spcPts val="0"/>
              </a:spcAft>
              <a:buClr>
                <a:srgbClr val="6B6B6B"/>
              </a:buClr>
              <a:buSzPct val="100000"/>
              <a:buFont typeface="Arial"/>
              <a:buChar char="–"/>
              <a:defRPr b="0" i="0" sz="1800" u="none" cap="none" strike="noStrike">
                <a:solidFill>
                  <a:srgbClr val="6C6C6C"/>
                </a:solidFill>
                <a:latin typeface="Arial"/>
                <a:ea typeface="Arial"/>
                <a:cs typeface="Arial"/>
                <a:sym typeface="Arial"/>
              </a:defRPr>
            </a:lvl4pPr>
            <a:lvl5pPr indent="0" lvl="4" marL="0" marR="0" rtl="0" algn="l">
              <a:lnSpc>
                <a:spcPct val="110000"/>
              </a:lnSpc>
              <a:spcBef>
                <a:spcPts val="0"/>
              </a:spcBef>
              <a:spcAft>
                <a:spcPts val="0"/>
              </a:spcAft>
              <a:buClr>
                <a:schemeClr val="accent2"/>
              </a:buClr>
              <a:buSzPct val="61111"/>
              <a:buFont typeface="Arial"/>
              <a:buNone/>
              <a:defRPr b="0" i="0" sz="1800" u="none" cap="none" strike="noStrike">
                <a:solidFill>
                  <a:schemeClr val="accent2"/>
                </a:solidFill>
                <a:latin typeface="Arial"/>
                <a:ea typeface="Arial"/>
                <a:cs typeface="Arial"/>
                <a:sym typeface="Arial"/>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1.png"/><Relationship Id="rId12"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24.png"/><Relationship Id="rId9"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37.png"/></Relationships>
</file>

<file path=ppt/slides/_rels/slide17.xml.rels><?xml version="1.0" encoding="UTF-8" standalone="yes"?><Relationships xmlns="http://schemas.openxmlformats.org/package/2006/relationships"><Relationship Id="rId11" Type="http://schemas.openxmlformats.org/officeDocument/2006/relationships/image" Target="../media/image47.jpg"/><Relationship Id="rId10" Type="http://schemas.openxmlformats.org/officeDocument/2006/relationships/image" Target="../media/image49.jpg"/><Relationship Id="rId12"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38.jpg"/><Relationship Id="rId9" Type="http://schemas.openxmlformats.org/officeDocument/2006/relationships/image" Target="../media/image43.jpg"/><Relationship Id="rId5" Type="http://schemas.openxmlformats.org/officeDocument/2006/relationships/image" Target="../media/image42.jpg"/><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5.png"/></Relationships>
</file>

<file path=ppt/slides/_rels/slide23.xml.rels><?xml version="1.0" encoding="UTF-8" standalone="yes"?><Relationships xmlns="http://schemas.openxmlformats.org/package/2006/relationships"><Relationship Id="rId10"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77.png"/><Relationship Id="rId5" Type="http://schemas.openxmlformats.org/officeDocument/2006/relationships/image" Target="../media/image66.png"/><Relationship Id="rId6" Type="http://schemas.openxmlformats.org/officeDocument/2006/relationships/image" Target="../media/image69.png"/><Relationship Id="rId7" Type="http://schemas.openxmlformats.org/officeDocument/2006/relationships/image" Target="../media/image67.png"/><Relationship Id="rId8"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7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80.png"/><Relationship Id="rId13" Type="http://schemas.openxmlformats.org/officeDocument/2006/relationships/image" Target="../media/image86.png"/><Relationship Id="rId12"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75.png"/><Relationship Id="rId9" Type="http://schemas.openxmlformats.org/officeDocument/2006/relationships/image" Target="../media/image88.png"/><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8.png"/><Relationship Id="rId8" Type="http://schemas.openxmlformats.org/officeDocument/2006/relationships/image" Target="../media/image79.png"/></Relationships>
</file>

<file path=ppt/slides/_rels/slide28.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91.png"/><Relationship Id="rId12"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81.png"/><Relationship Id="rId4" Type="http://schemas.openxmlformats.org/officeDocument/2006/relationships/image" Target="../media/image83.png"/><Relationship Id="rId9" Type="http://schemas.openxmlformats.org/officeDocument/2006/relationships/image" Target="../media/image94.png"/><Relationship Id="rId5" Type="http://schemas.openxmlformats.org/officeDocument/2006/relationships/image" Target="../media/image85.png"/><Relationship Id="rId6" Type="http://schemas.openxmlformats.org/officeDocument/2006/relationships/image" Target="../media/image79.png"/><Relationship Id="rId7" Type="http://schemas.openxmlformats.org/officeDocument/2006/relationships/image" Target="../media/image98.png"/><Relationship Id="rId8" Type="http://schemas.openxmlformats.org/officeDocument/2006/relationships/image" Target="../media/image8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93.png"/><Relationship Id="rId4" Type="http://schemas.openxmlformats.org/officeDocument/2006/relationships/image" Target="../media/image89.png"/><Relationship Id="rId5" Type="http://schemas.openxmlformats.org/officeDocument/2006/relationships/image" Target="../media/image100.png"/><Relationship Id="rId6" Type="http://schemas.openxmlformats.org/officeDocument/2006/relationships/image" Target="../media/image95.png"/><Relationship Id="rId7" Type="http://schemas.openxmlformats.org/officeDocument/2006/relationships/image" Target="../media/image90.png"/><Relationship Id="rId8"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01.jp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99.png"/><Relationship Id="rId4" Type="http://schemas.openxmlformats.org/officeDocument/2006/relationships/image" Target="../media/image85.png"/><Relationship Id="rId9" Type="http://schemas.openxmlformats.org/officeDocument/2006/relationships/image" Target="../media/image102.png"/><Relationship Id="rId5" Type="http://schemas.openxmlformats.org/officeDocument/2006/relationships/image" Target="../media/image104.png"/><Relationship Id="rId6" Type="http://schemas.openxmlformats.org/officeDocument/2006/relationships/image" Target="../media/image78.png"/><Relationship Id="rId7" Type="http://schemas.openxmlformats.org/officeDocument/2006/relationships/image" Target="../media/image113.png"/><Relationship Id="rId8" Type="http://schemas.openxmlformats.org/officeDocument/2006/relationships/image" Target="../media/image10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03.png"/><Relationship Id="rId4" Type="http://schemas.openxmlformats.org/officeDocument/2006/relationships/image" Target="../media/image108.png"/><Relationship Id="rId9" Type="http://schemas.openxmlformats.org/officeDocument/2006/relationships/image" Target="../media/image111.png"/><Relationship Id="rId5" Type="http://schemas.openxmlformats.org/officeDocument/2006/relationships/image" Target="../media/image105.png"/><Relationship Id="rId6" Type="http://schemas.openxmlformats.org/officeDocument/2006/relationships/image" Target="../media/image109.png"/><Relationship Id="rId7" Type="http://schemas.openxmlformats.org/officeDocument/2006/relationships/image" Target="../media/image107.png"/><Relationship Id="rId8" Type="http://schemas.openxmlformats.org/officeDocument/2006/relationships/image" Target="../media/image1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sp>
        <p:nvSpPr>
          <p:cNvPr id="229" name="Shape 229"/>
          <p:cNvSpPr txBox="1"/>
          <p:nvPr>
            <p:ph type="title"/>
          </p:nvPr>
        </p:nvSpPr>
        <p:spPr>
          <a:xfrm>
            <a:off x="3042025" y="1716881"/>
            <a:ext cx="5687700" cy="1349700"/>
          </a:xfrm>
          <a:prstGeom prst="rect">
            <a:avLst/>
          </a:prstGeom>
          <a:noFill/>
          <a:ln>
            <a:noFill/>
          </a:ln>
        </p:spPr>
        <p:txBody>
          <a:bodyPr anchorCtr="0" anchor="b" bIns="34350" lIns="68750" rIns="68750" tIns="34350">
            <a:noAutofit/>
          </a:bodyPr>
          <a:lstStyle/>
          <a:p>
            <a:pPr indent="-101600" lvl="0" marL="127000" marR="0" rtl="0" algn="l">
              <a:lnSpc>
                <a:spcPct val="90000"/>
              </a:lnSpc>
              <a:spcBef>
                <a:spcPts val="0"/>
              </a:spcBef>
              <a:buClr>
                <a:schemeClr val="dk1"/>
              </a:buClr>
              <a:buSzPct val="25000"/>
              <a:buFont typeface="Calibri"/>
              <a:buNone/>
            </a:pPr>
            <a:r>
              <a:rPr b="0" i="0" lang="en-US" sz="2900" u="none" cap="none" strike="noStrike">
                <a:solidFill>
                  <a:schemeClr val="dk1"/>
                </a:solidFill>
                <a:latin typeface="Calibri"/>
                <a:ea typeface="Calibri"/>
                <a:cs typeface="Calibri"/>
                <a:sym typeface="Calibri"/>
              </a:rPr>
              <a:t>“Bitdefender is a global IT security technology company”</a:t>
            </a:r>
          </a:p>
        </p:txBody>
      </p:sp>
      <p:sp>
        <p:nvSpPr>
          <p:cNvPr id="230" name="Shape 230"/>
          <p:cNvSpPr txBox="1"/>
          <p:nvPr>
            <p:ph idx="1" type="subTitle"/>
          </p:nvPr>
        </p:nvSpPr>
        <p:spPr>
          <a:xfrm>
            <a:off x="3222000" y="3111740"/>
            <a:ext cx="5507700" cy="630000"/>
          </a:xfrm>
          <a:prstGeom prst="rect">
            <a:avLst/>
          </a:prstGeom>
          <a:noFill/>
          <a:ln>
            <a:noFill/>
          </a:ln>
        </p:spPr>
        <p:txBody>
          <a:bodyPr anchorCtr="0" anchor="t" bIns="34350" lIns="68750" rIns="68750" tIns="34350">
            <a:noAutofit/>
          </a:bodyPr>
          <a:lstStyle/>
          <a:p>
            <a:pPr indent="-127000" lvl="0" marL="127000" marR="0" rtl="0" algn="l">
              <a:lnSpc>
                <a:spcPct val="90000"/>
              </a:lnSpc>
              <a:spcBef>
                <a:spcPts val="0"/>
              </a:spcBef>
              <a:buClr>
                <a:srgbClr val="3F3F3F"/>
              </a:buClr>
              <a:buSzPct val="100000"/>
              <a:buFont typeface="Arial Narrow"/>
              <a:buChar char="–"/>
            </a:pPr>
            <a:r>
              <a:rPr b="0" i="0" lang="en-US" sz="1800" u="none" cap="none" strike="noStrike">
                <a:solidFill>
                  <a:srgbClr val="3F3F3F"/>
                </a:solidFill>
                <a:latin typeface="Calibri"/>
                <a:ea typeface="Calibri"/>
                <a:cs typeface="Calibri"/>
                <a:sym typeface="Calibri"/>
              </a:rPr>
              <a:t>Florin Talpeș – Bitdefender CEO &amp; Founder</a:t>
            </a:r>
          </a:p>
        </p:txBody>
      </p:sp>
      <p:pic>
        <p:nvPicPr>
          <p:cNvPr id="231" name="Shape 231"/>
          <p:cNvPicPr preferRelativeResize="0"/>
          <p:nvPr/>
        </p:nvPicPr>
        <p:blipFill rotWithShape="1">
          <a:blip r:embed="rId3">
            <a:alphaModFix/>
          </a:blip>
          <a:srcRect b="0" l="0" r="0" t="0"/>
          <a:stretch/>
        </p:blipFill>
        <p:spPr>
          <a:xfrm>
            <a:off x="706593" y="2031758"/>
            <a:ext cx="2031300" cy="1035000"/>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graphicFrame>
        <p:nvGraphicFramePr>
          <p:cNvPr id="298" name="Shape 298"/>
          <p:cNvGraphicFramePr/>
          <p:nvPr/>
        </p:nvGraphicFramePr>
        <p:xfrm>
          <a:off x="466250" y="1010200"/>
          <a:ext cx="3000000" cy="3000000"/>
        </p:xfrm>
        <a:graphic>
          <a:graphicData uri="http://schemas.openxmlformats.org/drawingml/2006/table">
            <a:tbl>
              <a:tblPr>
                <a:noFill/>
                <a:tableStyleId>{7BBB2099-E57D-4255-9324-D9FDCBF1EC7A}</a:tableStyleId>
              </a:tblPr>
              <a:tblGrid>
                <a:gridCol w="1642300"/>
                <a:gridCol w="1642300"/>
                <a:gridCol w="1642300"/>
                <a:gridCol w="1642300"/>
                <a:gridCol w="1642300"/>
              </a:tblGrid>
              <a:tr h="469275">
                <a:tc>
                  <a:txBody>
                    <a:bodyPr>
                      <a:noAutofit/>
                    </a:bodyPr>
                    <a:lstStyle/>
                    <a:p>
                      <a:pPr lvl="0" rtl="0" algn="ctr">
                        <a:spcBef>
                          <a:spcPts val="0"/>
                        </a:spcBef>
                        <a:buNone/>
                      </a:pPr>
                      <a:r>
                        <a:rPr b="1" lang="en-US" sz="1000">
                          <a:solidFill>
                            <a:schemeClr val="lt1"/>
                          </a:solidFill>
                        </a:rPr>
                        <a:t>Bitdefender</a:t>
                      </a:r>
                      <a:br>
                        <a:rPr b="1" lang="en-US" sz="1000">
                          <a:solidFill>
                            <a:schemeClr val="lt1"/>
                          </a:solidFill>
                        </a:rPr>
                      </a:br>
                      <a:r>
                        <a:rPr b="1" lang="en-US" sz="1000">
                          <a:solidFill>
                            <a:schemeClr val="lt1"/>
                          </a:solidFill>
                        </a:rPr>
                        <a:t>GRAVITYZONE</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Cloud Security</a:t>
                      </a:r>
                      <a:br>
                        <a:rPr b="1" lang="en-US" sz="1000">
                          <a:solidFill>
                            <a:schemeClr val="lt1"/>
                          </a:solidFill>
                        </a:rPr>
                      </a:br>
                      <a:r>
                        <a:rPr b="1" lang="en-US" sz="1000">
                          <a:solidFill>
                            <a:schemeClr val="lt1"/>
                          </a:solidFill>
                        </a:rPr>
                        <a:t>for MSP</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Business Security</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Advanced </a:t>
                      </a:r>
                      <a:br>
                        <a:rPr b="1" lang="en-US" sz="1000">
                          <a:solidFill>
                            <a:schemeClr val="lt1"/>
                          </a:solidFill>
                        </a:rPr>
                      </a:br>
                      <a:r>
                        <a:rPr b="1" lang="en-US" sz="1000">
                          <a:solidFill>
                            <a:schemeClr val="lt1"/>
                          </a:solidFill>
                        </a:rPr>
                        <a:t>Business Security</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Enterprise Security</a:t>
                      </a:r>
                    </a:p>
                  </a:txBody>
                  <a:tcPr marT="68575" marB="68575" marR="68575" marL="68575" anchor="ctr">
                    <a:solidFill>
                      <a:srgbClr val="009EE0"/>
                    </a:solidFill>
                  </a:tcPr>
                </a:tc>
              </a:tr>
              <a:tr h="295575">
                <a:tc>
                  <a:txBody>
                    <a:bodyPr>
                      <a:noAutofit/>
                    </a:bodyPr>
                    <a:lstStyle/>
                    <a:p>
                      <a:pPr lvl="0" rtl="0">
                        <a:spcBef>
                          <a:spcPts val="0"/>
                        </a:spcBef>
                        <a:buNone/>
                      </a:pPr>
                      <a:r>
                        <a:rPr b="1" lang="en-US" sz="1000">
                          <a:solidFill>
                            <a:srgbClr val="434343"/>
                          </a:solidFill>
                        </a:rPr>
                        <a:t>Physical Desktops</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Physical Servers</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Virtual Desktops</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Virtual Servers</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Microsoft Exchange</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303325">
                <a:tc>
                  <a:txBody>
                    <a:bodyPr>
                      <a:noAutofit/>
                    </a:bodyPr>
                    <a:lstStyle/>
                    <a:p>
                      <a:pPr lvl="0" rtl="0">
                        <a:spcBef>
                          <a:spcPts val="0"/>
                        </a:spcBef>
                        <a:buNone/>
                      </a:pPr>
                      <a:r>
                        <a:rPr b="1" lang="en-US" sz="1000">
                          <a:solidFill>
                            <a:srgbClr val="434343"/>
                          </a:solidFill>
                        </a:rPr>
                        <a:t>Mobile Devices</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b="1" lang="en-US" sz="1000">
                          <a:solidFill>
                            <a:srgbClr val="434343"/>
                          </a:solidFill>
                        </a:rPr>
                        <a:t>X </a:t>
                      </a:r>
                      <a:r>
                        <a:rPr lang="en-US" sz="800">
                          <a:solidFill>
                            <a:srgbClr val="434343"/>
                          </a:solidFill>
                        </a:rPr>
                        <a:t>* OnPremise Only</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Central Scan</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AWS deploy</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b="1" lang="en-US" sz="1000">
                          <a:solidFill>
                            <a:srgbClr val="434343"/>
                          </a:solidFill>
                        </a:rPr>
                        <a:t>X</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App. Whitelisting</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Data Center Licensing</a:t>
                      </a: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t/>
                      </a:r>
                      <a:endParaRPr b="1" sz="1000">
                        <a:solidFill>
                          <a:srgbClr val="434343"/>
                        </a:solidFill>
                      </a:endParaRP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X</a:t>
                      </a:r>
                    </a:p>
                  </a:txBody>
                  <a:tcPr marT="68575" marB="68575" marR="68575" marL="68575" anchor="ctr">
                    <a:solidFill>
                      <a:srgbClr val="EDEDED"/>
                    </a:solidFill>
                  </a:tcPr>
                </a:tc>
              </a:tr>
              <a:tr h="295575">
                <a:tc>
                  <a:txBody>
                    <a:bodyPr>
                      <a:noAutofit/>
                    </a:bodyPr>
                    <a:lstStyle/>
                    <a:p>
                      <a:pPr lvl="0" rtl="0">
                        <a:spcBef>
                          <a:spcPts val="0"/>
                        </a:spcBef>
                        <a:buNone/>
                      </a:pPr>
                      <a:r>
                        <a:rPr b="1" lang="en-US" sz="1000">
                          <a:solidFill>
                            <a:srgbClr val="434343"/>
                          </a:solidFill>
                        </a:rPr>
                        <a:t>Console Options</a:t>
                      </a:r>
                    </a:p>
                  </a:txBody>
                  <a:tcPr marT="68575" marB="68575" marR="68575" marL="68575" anchor="ctr">
                    <a:solidFill>
                      <a:srgbClr val="EDEDED"/>
                    </a:solidFill>
                  </a:tcPr>
                </a:tc>
                <a:tc>
                  <a:txBody>
                    <a:bodyPr>
                      <a:noAutofit/>
                    </a:bodyPr>
                    <a:lstStyle/>
                    <a:p>
                      <a:pPr lvl="0" rtl="0" algn="ctr">
                        <a:spcBef>
                          <a:spcPts val="0"/>
                        </a:spcBef>
                        <a:buNone/>
                      </a:pPr>
                      <a:r>
                        <a:rPr lang="en-US" sz="1000">
                          <a:solidFill>
                            <a:srgbClr val="434343"/>
                          </a:solidFill>
                        </a:rPr>
                        <a:t>Cloud</a:t>
                      </a:r>
                    </a:p>
                  </a:txBody>
                  <a:tcPr marT="68575" marB="68575" marR="68575" marL="68575" anchor="ctr">
                    <a:solidFill>
                      <a:srgbClr val="EDEDED"/>
                    </a:solidFill>
                  </a:tcPr>
                </a:tc>
                <a:tc>
                  <a:txBody>
                    <a:bodyPr>
                      <a:noAutofit/>
                    </a:bodyPr>
                    <a:lstStyle/>
                    <a:p>
                      <a:pPr lvl="0" rtl="0" algn="ctr">
                        <a:spcBef>
                          <a:spcPts val="0"/>
                        </a:spcBef>
                        <a:buNone/>
                      </a:pPr>
                      <a:r>
                        <a:rPr lang="en-US" sz="1000">
                          <a:solidFill>
                            <a:srgbClr val="434343"/>
                          </a:solidFill>
                        </a:rPr>
                        <a:t>Cloud / On-Premise</a:t>
                      </a:r>
                    </a:p>
                  </a:txBody>
                  <a:tcPr marT="68575" marB="68575" marR="68575" marL="68575" anchor="ctr">
                    <a:solidFill>
                      <a:srgbClr val="EDEDED"/>
                    </a:solidFill>
                  </a:tcPr>
                </a:tc>
                <a:tc>
                  <a:txBody>
                    <a:bodyPr>
                      <a:noAutofit/>
                    </a:bodyPr>
                    <a:lstStyle/>
                    <a:p>
                      <a:pPr lvl="0" rtl="0" algn="ctr">
                        <a:spcBef>
                          <a:spcPts val="0"/>
                        </a:spcBef>
                        <a:buNone/>
                      </a:pPr>
                      <a:r>
                        <a:rPr lang="en-US" sz="1000">
                          <a:solidFill>
                            <a:srgbClr val="434343"/>
                          </a:solidFill>
                        </a:rPr>
                        <a:t>Cloud / On-Premise</a:t>
                      </a:r>
                    </a:p>
                  </a:txBody>
                  <a:tcPr marT="68575" marB="68575" marR="68575" marL="68575" anchor="ctr">
                    <a:solidFill>
                      <a:srgbClr val="EDEDED"/>
                    </a:solidFill>
                  </a:tcPr>
                </a:tc>
                <a:tc>
                  <a:txBody>
                    <a:bodyPr>
                      <a:noAutofit/>
                    </a:bodyPr>
                    <a:lstStyle/>
                    <a:p>
                      <a:pPr lvl="0" rtl="0" algn="ctr">
                        <a:spcBef>
                          <a:spcPts val="0"/>
                        </a:spcBef>
                        <a:buNone/>
                      </a:pPr>
                      <a:r>
                        <a:rPr lang="en-US" sz="1000">
                          <a:solidFill>
                            <a:srgbClr val="434343"/>
                          </a:solidFill>
                        </a:rPr>
                        <a:t>On-Premise</a:t>
                      </a:r>
                    </a:p>
                  </a:txBody>
                  <a:tcPr marT="68575" marB="68575" marR="68575" marL="68575" anchor="ctr">
                    <a:solidFill>
                      <a:srgbClr val="EDEDED"/>
                    </a:solidFill>
                  </a:tcPr>
                </a:tc>
              </a:tr>
              <a:tr h="303325">
                <a:tc>
                  <a:txBody>
                    <a:bodyPr>
                      <a:noAutofit/>
                    </a:bodyPr>
                    <a:lstStyle/>
                    <a:p>
                      <a:pPr lvl="0" rtl="0" algn="ctr">
                        <a:spcBef>
                          <a:spcPts val="0"/>
                        </a:spcBef>
                        <a:buNone/>
                      </a:pPr>
                      <a:r>
                        <a:t/>
                      </a:r>
                      <a:endParaRPr b="1" sz="1000"/>
                    </a:p>
                  </a:txBody>
                  <a:tcPr marT="68575" marB="68575" marR="68575" marL="68575" anchor="ctr">
                    <a:solidFill>
                      <a:srgbClr val="009EE0"/>
                    </a:solidFill>
                  </a:tcPr>
                </a:tc>
                <a:tc>
                  <a:txBody>
                    <a:bodyPr>
                      <a:noAutofit/>
                    </a:bodyPr>
                    <a:lstStyle/>
                    <a:p>
                      <a:pPr lvl="0" rtl="0" algn="ctr">
                        <a:spcBef>
                          <a:spcPts val="0"/>
                        </a:spcBef>
                        <a:buNone/>
                      </a:pPr>
                      <a:r>
                        <a:t/>
                      </a:r>
                      <a:endParaRPr sz="1000"/>
                    </a:p>
                  </a:txBody>
                  <a:tcPr marT="68575" marB="68575" marR="68575" marL="68575" anchor="ctr">
                    <a:solidFill>
                      <a:srgbClr val="009EE0"/>
                    </a:solidFill>
                  </a:tcPr>
                </a:tc>
                <a:tc>
                  <a:txBody>
                    <a:bodyPr>
                      <a:noAutofit/>
                    </a:bodyPr>
                    <a:lstStyle/>
                    <a:p>
                      <a:pPr lvl="0" rtl="0" algn="ctr">
                        <a:spcBef>
                          <a:spcPts val="0"/>
                        </a:spcBef>
                        <a:buNone/>
                      </a:pPr>
                      <a:r>
                        <a:t/>
                      </a:r>
                      <a:endParaRPr sz="1000">
                        <a:solidFill>
                          <a:schemeClr val="dk1"/>
                        </a:solidFill>
                      </a:endParaRPr>
                    </a:p>
                  </a:txBody>
                  <a:tcPr marT="68575" marB="68575" marR="68575" marL="68575" anchor="ctr">
                    <a:solidFill>
                      <a:srgbClr val="009EE0"/>
                    </a:solidFill>
                  </a:tcPr>
                </a:tc>
                <a:tc>
                  <a:txBody>
                    <a:bodyPr>
                      <a:noAutofit/>
                    </a:bodyPr>
                    <a:lstStyle/>
                    <a:p>
                      <a:pPr lvl="0" rtl="0" algn="ctr">
                        <a:spcBef>
                          <a:spcPts val="0"/>
                        </a:spcBef>
                        <a:buNone/>
                      </a:pPr>
                      <a:r>
                        <a:t/>
                      </a:r>
                      <a:endParaRPr sz="500">
                        <a:solidFill>
                          <a:schemeClr val="dk1"/>
                        </a:solidFill>
                      </a:endParaRPr>
                    </a:p>
                  </a:txBody>
                  <a:tcPr marT="68575" marB="68575" marR="68575" marL="68575" anchor="ctr">
                    <a:solidFill>
                      <a:srgbClr val="009EE0"/>
                    </a:solidFill>
                  </a:tcPr>
                </a:tc>
                <a:tc>
                  <a:txBody>
                    <a:bodyPr>
                      <a:noAutofit/>
                    </a:bodyPr>
                    <a:lstStyle/>
                    <a:p>
                      <a:pPr lvl="0" rtl="0" algn="ctr">
                        <a:spcBef>
                          <a:spcPts val="0"/>
                        </a:spcBef>
                        <a:buNone/>
                      </a:pPr>
                      <a:r>
                        <a:t/>
                      </a:r>
                      <a:endParaRPr sz="1000">
                        <a:solidFill>
                          <a:schemeClr val="dk1"/>
                        </a:solidFill>
                      </a:endParaRPr>
                    </a:p>
                  </a:txBody>
                  <a:tcPr marT="68575" marB="68575" marR="68575" marL="68575" anchor="ctr">
                    <a:solidFill>
                      <a:srgbClr val="009EE0"/>
                    </a:solidFill>
                  </a:tcPr>
                </a:tc>
              </a:tr>
            </a:tbl>
          </a:graphicData>
        </a:graphic>
      </p:graphicFrame>
      <p:pic>
        <p:nvPicPr>
          <p:cNvPr id="299" name="Shape 299"/>
          <p:cNvPicPr preferRelativeResize="0"/>
          <p:nvPr/>
        </p:nvPicPr>
        <p:blipFill>
          <a:blip r:embed="rId3">
            <a:alphaModFix/>
          </a:blip>
          <a:stretch>
            <a:fillRect/>
          </a:stretch>
        </p:blipFill>
        <p:spPr>
          <a:xfrm>
            <a:off x="658196" y="1046206"/>
            <a:ext cx="1142999" cy="381000"/>
          </a:xfrm>
          <a:prstGeom prst="rect">
            <a:avLst/>
          </a:prstGeom>
          <a:noFill/>
          <a:ln>
            <a:noFill/>
          </a:ln>
        </p:spPr>
      </p:pic>
      <p:sp>
        <p:nvSpPr>
          <p:cNvPr id="300" name="Shape 300"/>
          <p:cNvSpPr txBox="1"/>
          <p:nvPr/>
        </p:nvSpPr>
        <p:spPr>
          <a:xfrm>
            <a:off x="414337" y="182166"/>
            <a:ext cx="56874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BUSINESS PORTFOLIO</a:t>
            </a:r>
          </a:p>
        </p:txBody>
      </p:sp>
      <p:sp>
        <p:nvSpPr>
          <p:cNvPr id="301" name="Shape 301"/>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lang="en-US" sz="1800">
                <a:solidFill>
                  <a:srgbClr val="009EE0"/>
                </a:solidFill>
              </a:rPr>
              <a:t>FEATURES</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graphicFrame>
        <p:nvGraphicFramePr>
          <p:cNvPr id="307" name="Shape 307"/>
          <p:cNvGraphicFramePr/>
          <p:nvPr/>
        </p:nvGraphicFramePr>
        <p:xfrm>
          <a:off x="456562" y="1308900"/>
          <a:ext cx="3000000" cy="3000000"/>
        </p:xfrm>
        <a:graphic>
          <a:graphicData uri="http://schemas.openxmlformats.org/drawingml/2006/table">
            <a:tbl>
              <a:tblPr>
                <a:noFill/>
                <a:tableStyleId>{7BBB2099-E57D-4255-9324-D9FDCBF1EC7A}</a:tableStyleId>
              </a:tblPr>
              <a:tblGrid>
                <a:gridCol w="1646175"/>
                <a:gridCol w="1646175"/>
                <a:gridCol w="1646175"/>
                <a:gridCol w="1646175"/>
                <a:gridCol w="1646175"/>
              </a:tblGrid>
              <a:tr h="326875">
                <a:tc>
                  <a:txBody>
                    <a:bodyPr>
                      <a:noAutofit/>
                    </a:bodyPr>
                    <a:lstStyle/>
                    <a:p>
                      <a:pPr lvl="0" rtl="0" algn="ctr">
                        <a:spcBef>
                          <a:spcPts val="0"/>
                        </a:spcBef>
                        <a:buNone/>
                      </a:pPr>
                      <a:r>
                        <a:rPr b="1" lang="en-US" sz="1000">
                          <a:solidFill>
                            <a:schemeClr val="lt1"/>
                          </a:solidFill>
                        </a:rPr>
                        <a:t>Bitdefender</a:t>
                      </a:r>
                      <a:br>
                        <a:rPr b="1" lang="en-US" sz="1000">
                          <a:solidFill>
                            <a:schemeClr val="lt1"/>
                          </a:solidFill>
                        </a:rPr>
                      </a:br>
                      <a:r>
                        <a:rPr b="1" lang="en-US" sz="1000">
                          <a:solidFill>
                            <a:schemeClr val="lt1"/>
                          </a:solidFill>
                        </a:rPr>
                        <a:t>GRAVITYZONE</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Cloud Security</a:t>
                      </a:r>
                      <a:br>
                        <a:rPr b="1" lang="en-US" sz="1000">
                          <a:solidFill>
                            <a:schemeClr val="lt1"/>
                          </a:solidFill>
                        </a:rPr>
                      </a:br>
                      <a:r>
                        <a:rPr b="1" lang="en-US" sz="1000">
                          <a:solidFill>
                            <a:schemeClr val="lt1"/>
                          </a:solidFill>
                        </a:rPr>
                        <a:t>for MSP</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Business Security</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Advanced Business</a:t>
                      </a:r>
                      <a:br>
                        <a:rPr b="1" lang="en-US" sz="1000">
                          <a:solidFill>
                            <a:schemeClr val="lt1"/>
                          </a:solidFill>
                        </a:rPr>
                      </a:br>
                      <a:r>
                        <a:rPr b="1" lang="en-US" sz="1000">
                          <a:solidFill>
                            <a:schemeClr val="lt1"/>
                          </a:solidFill>
                        </a:rPr>
                        <a:t>Security</a:t>
                      </a:r>
                    </a:p>
                  </a:txBody>
                  <a:tcPr marT="68575" marB="68575" marR="68575" marL="68575" anchor="ctr">
                    <a:solidFill>
                      <a:srgbClr val="009EE0"/>
                    </a:solidFill>
                  </a:tcPr>
                </a:tc>
                <a:tc>
                  <a:txBody>
                    <a:bodyPr>
                      <a:noAutofit/>
                    </a:bodyPr>
                    <a:lstStyle/>
                    <a:p>
                      <a:pPr lvl="0" rtl="0" algn="ctr">
                        <a:spcBef>
                          <a:spcPts val="0"/>
                        </a:spcBef>
                        <a:buNone/>
                      </a:pPr>
                      <a:r>
                        <a:rPr b="1" lang="en-US" sz="1000">
                          <a:solidFill>
                            <a:schemeClr val="lt1"/>
                          </a:solidFill>
                        </a:rPr>
                        <a:t>Enterprise</a:t>
                      </a:r>
                      <a:br>
                        <a:rPr b="1" lang="en-US" sz="1000">
                          <a:solidFill>
                            <a:schemeClr val="lt1"/>
                          </a:solidFill>
                        </a:rPr>
                      </a:br>
                      <a:r>
                        <a:rPr b="1" lang="en-US" sz="1000">
                          <a:solidFill>
                            <a:schemeClr val="lt1"/>
                          </a:solidFill>
                        </a:rPr>
                        <a:t>Security</a:t>
                      </a:r>
                    </a:p>
                  </a:txBody>
                  <a:tcPr marT="68575" marB="68575" marR="68575" marL="68575" anchor="ctr">
                    <a:solidFill>
                      <a:srgbClr val="009EE0"/>
                    </a:solidFill>
                  </a:tcPr>
                </a:tc>
              </a:tr>
              <a:tr h="201825">
                <a:tc>
                  <a:txBody>
                    <a:bodyPr>
                      <a:noAutofit/>
                    </a:bodyPr>
                    <a:lstStyle/>
                    <a:p>
                      <a:pPr lvl="0" rtl="0">
                        <a:spcBef>
                          <a:spcPts val="0"/>
                        </a:spcBef>
                        <a:buNone/>
                      </a:pPr>
                      <a:r>
                        <a:rPr b="1" lang="en-US" sz="1000"/>
                        <a:t>Licensing Model</a:t>
                      </a:r>
                    </a:p>
                  </a:txBody>
                  <a:tcPr marT="68575" marB="68575" marR="68575" marL="68575" anchor="ctr">
                    <a:solidFill>
                      <a:srgbClr val="EDEDED"/>
                    </a:solidFill>
                  </a:tcPr>
                </a:tc>
                <a:tc>
                  <a:txBody>
                    <a:bodyPr>
                      <a:noAutofit/>
                    </a:bodyPr>
                    <a:lstStyle/>
                    <a:p>
                      <a:pPr lvl="0" rtl="0" algn="ctr">
                        <a:spcBef>
                          <a:spcPts val="0"/>
                        </a:spcBef>
                        <a:buNone/>
                      </a:pPr>
                      <a:r>
                        <a:rPr lang="en-US" sz="1000"/>
                        <a:t>Pay per Use / Monthly</a:t>
                      </a:r>
                    </a:p>
                  </a:txBody>
                  <a:tcPr marT="68575" marB="68575" marR="68575" marL="68575" anchor="ctr">
                    <a:solidFill>
                      <a:srgbClr val="EDEDED"/>
                    </a:solidFill>
                  </a:tcPr>
                </a:tc>
                <a:tc>
                  <a:txBody>
                    <a:bodyPr>
                      <a:noAutofit/>
                    </a:bodyPr>
                    <a:lstStyle/>
                    <a:p>
                      <a:pPr lvl="0" rtl="0" algn="ctr">
                        <a:spcBef>
                          <a:spcPts val="0"/>
                        </a:spcBef>
                        <a:buNone/>
                      </a:pPr>
                      <a:r>
                        <a:rPr lang="en-US" sz="1000"/>
                        <a:t>License Prepaid Yearly</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License Prepaid Yearly</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License Prepaid Yearly</a:t>
                      </a:r>
                    </a:p>
                  </a:txBody>
                  <a:tcPr marT="68575" marB="68575" marR="68575" marL="68575" anchor="ctr">
                    <a:solidFill>
                      <a:srgbClr val="EDEDED"/>
                    </a:solidFill>
                  </a:tcPr>
                </a:tc>
              </a:tr>
              <a:tr h="201825">
                <a:tc>
                  <a:txBody>
                    <a:bodyPr>
                      <a:noAutofit/>
                    </a:bodyPr>
                    <a:lstStyle/>
                    <a:p>
                      <a:pPr lvl="0" rtl="0">
                        <a:spcBef>
                          <a:spcPts val="0"/>
                        </a:spcBef>
                        <a:buNone/>
                      </a:pPr>
                      <a:r>
                        <a:rPr b="1" lang="en-US" sz="1000"/>
                        <a:t>Licensed To</a:t>
                      </a:r>
                    </a:p>
                  </a:txBody>
                  <a:tcPr marT="68575" marB="68575" marR="68575" marL="68575" anchor="ctr">
                    <a:solidFill>
                      <a:srgbClr val="EDEDED"/>
                    </a:solidFill>
                  </a:tcPr>
                </a:tc>
                <a:tc>
                  <a:txBody>
                    <a:bodyPr>
                      <a:noAutofit/>
                    </a:bodyPr>
                    <a:lstStyle/>
                    <a:p>
                      <a:pPr lvl="0" rtl="0" algn="ctr">
                        <a:spcBef>
                          <a:spcPts val="0"/>
                        </a:spcBef>
                        <a:buNone/>
                      </a:pPr>
                      <a:r>
                        <a:rPr lang="en-US" sz="1000"/>
                        <a:t>MSP</a:t>
                      </a:r>
                    </a:p>
                  </a:txBody>
                  <a:tcPr marT="68575" marB="68575" marR="68575" marL="68575" anchor="ctr">
                    <a:solidFill>
                      <a:srgbClr val="EDEDED"/>
                    </a:solidFill>
                  </a:tcPr>
                </a:tc>
                <a:tc>
                  <a:txBody>
                    <a:bodyPr>
                      <a:noAutofit/>
                    </a:bodyPr>
                    <a:lstStyle/>
                    <a:p>
                      <a:pPr lvl="0" rtl="0" algn="ctr">
                        <a:spcBef>
                          <a:spcPts val="0"/>
                        </a:spcBef>
                        <a:buNone/>
                      </a:pPr>
                      <a:r>
                        <a:rPr lang="en-US" sz="1000"/>
                        <a:t>End User</a:t>
                      </a: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lang="en-US" sz="1000">
                          <a:solidFill>
                            <a:schemeClr val="dk1"/>
                          </a:solidFill>
                        </a:rPr>
                        <a:t>End User</a:t>
                      </a: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lang="en-US" sz="1000">
                          <a:solidFill>
                            <a:schemeClr val="dk1"/>
                          </a:solidFill>
                        </a:rPr>
                        <a:t>End User</a:t>
                      </a:r>
                    </a:p>
                  </a:txBody>
                  <a:tcPr marT="68575" marB="68575" marR="68575" marL="68575" anchor="ctr">
                    <a:solidFill>
                      <a:srgbClr val="EDEDED"/>
                    </a:solidFill>
                  </a:tcPr>
                </a:tc>
              </a:tr>
              <a:tr h="201825">
                <a:tc>
                  <a:txBody>
                    <a:bodyPr>
                      <a:noAutofit/>
                    </a:bodyPr>
                    <a:lstStyle/>
                    <a:p>
                      <a:pPr lvl="0" rtl="0">
                        <a:spcBef>
                          <a:spcPts val="0"/>
                        </a:spcBef>
                        <a:buNone/>
                      </a:pPr>
                      <a:r>
                        <a:rPr b="1" lang="en-US" sz="1000"/>
                        <a:t>Licensed Per</a:t>
                      </a:r>
                    </a:p>
                  </a:txBody>
                  <a:tcPr marT="68575" marB="68575" marR="68575" marL="68575" anchor="ctr">
                    <a:solidFill>
                      <a:srgbClr val="EDEDED"/>
                    </a:solidFill>
                  </a:tcPr>
                </a:tc>
                <a:tc>
                  <a:txBody>
                    <a:bodyPr>
                      <a:noAutofit/>
                    </a:bodyPr>
                    <a:lstStyle/>
                    <a:p>
                      <a:pPr lvl="0" rtl="0" algn="ctr">
                        <a:spcBef>
                          <a:spcPts val="0"/>
                        </a:spcBef>
                        <a:buNone/>
                      </a:pPr>
                      <a:r>
                        <a:rPr lang="en-US" sz="1000"/>
                        <a:t>Enpoint</a:t>
                      </a:r>
                      <a:br>
                        <a:rPr lang="en-US" sz="1000"/>
                      </a:br>
                      <a:r>
                        <a:rPr lang="en-US" sz="1000"/>
                        <a:t>Mailbox</a:t>
                      </a:r>
                    </a:p>
                  </a:txBody>
                  <a:tcPr marT="68575" marB="68575" marR="68575" marL="68575" anchor="ctr">
                    <a:solidFill>
                      <a:srgbClr val="EDEDED"/>
                    </a:solidFill>
                  </a:tcPr>
                </a:tc>
                <a:tc>
                  <a:txBody>
                    <a:bodyPr>
                      <a:noAutofit/>
                    </a:bodyPr>
                    <a:lstStyle/>
                    <a:p>
                      <a:pPr lvl="0" rtl="0" algn="ctr">
                        <a:spcBef>
                          <a:spcPts val="0"/>
                        </a:spcBef>
                        <a:buNone/>
                      </a:pPr>
                      <a:r>
                        <a:rPr lang="en-US" sz="1000"/>
                        <a:t>Enpoint</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Enpoint</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Enpoint</a:t>
                      </a:r>
                      <a:br>
                        <a:rPr lang="en-US" sz="1000">
                          <a:solidFill>
                            <a:schemeClr val="dk1"/>
                          </a:solidFill>
                        </a:rPr>
                      </a:br>
                      <a:r>
                        <a:rPr lang="en-US" sz="1000">
                          <a:solidFill>
                            <a:schemeClr val="dk1"/>
                          </a:solidFill>
                        </a:rPr>
                        <a:t>Mailbox</a:t>
                      </a:r>
                      <a:br>
                        <a:rPr lang="en-US" sz="1000">
                          <a:solidFill>
                            <a:schemeClr val="dk1"/>
                          </a:solidFill>
                        </a:rPr>
                      </a:br>
                      <a:r>
                        <a:rPr lang="en-US" sz="1000">
                          <a:solidFill>
                            <a:schemeClr val="dk1"/>
                          </a:solidFill>
                        </a:rPr>
                        <a:t>CPU</a:t>
                      </a:r>
                    </a:p>
                  </a:txBody>
                  <a:tcPr marT="68575" marB="68575" marR="68575" marL="68575" anchor="ctr">
                    <a:solidFill>
                      <a:srgbClr val="EDEDED"/>
                    </a:solidFill>
                  </a:tcPr>
                </a:tc>
              </a:tr>
              <a:tr h="201825">
                <a:tc>
                  <a:txBody>
                    <a:bodyPr>
                      <a:noAutofit/>
                    </a:bodyPr>
                    <a:lstStyle/>
                    <a:p>
                      <a:pPr lvl="0" rtl="0">
                        <a:spcBef>
                          <a:spcPts val="0"/>
                        </a:spcBef>
                        <a:buNone/>
                      </a:pPr>
                      <a:r>
                        <a:rPr b="1" lang="en-US" sz="1000"/>
                        <a:t>License Key</a:t>
                      </a:r>
                    </a:p>
                  </a:txBody>
                  <a:tcPr marT="68575" marB="68575" marR="68575" marL="68575" anchor="ctr">
                    <a:solidFill>
                      <a:srgbClr val="EDEDED"/>
                    </a:solidFill>
                  </a:tcPr>
                </a:tc>
                <a:tc>
                  <a:txBody>
                    <a:bodyPr>
                      <a:noAutofit/>
                    </a:bodyPr>
                    <a:lstStyle/>
                    <a:p>
                      <a:pPr lvl="0" rtl="0" algn="ctr">
                        <a:spcBef>
                          <a:spcPts val="0"/>
                        </a:spcBef>
                        <a:buNone/>
                      </a:pPr>
                      <a:r>
                        <a:rPr lang="en-US" sz="1000"/>
                        <a:t>N.A.</a:t>
                      </a:r>
                    </a:p>
                  </a:txBody>
                  <a:tcPr marT="68575" marB="68575" marR="68575" marL="68575" anchor="ctr">
                    <a:solidFill>
                      <a:srgbClr val="EDEDED"/>
                    </a:solidFill>
                  </a:tcPr>
                </a:tc>
                <a:tc>
                  <a:txBody>
                    <a:bodyPr>
                      <a:noAutofit/>
                    </a:bodyPr>
                    <a:lstStyle/>
                    <a:p>
                      <a:pPr lvl="0" rtl="0" algn="ctr">
                        <a:spcBef>
                          <a:spcPts val="0"/>
                        </a:spcBef>
                        <a:buNone/>
                      </a:pPr>
                      <a:r>
                        <a:rPr lang="en-US" sz="1000"/>
                        <a:t>Single</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Single</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Multiple (x device type)</a:t>
                      </a:r>
                    </a:p>
                  </a:txBody>
                  <a:tcPr marT="68575" marB="68575" marR="68575" marL="68575" anchor="ctr">
                    <a:solidFill>
                      <a:srgbClr val="EDEDED"/>
                    </a:solidFill>
                  </a:tcPr>
                </a:tc>
              </a:tr>
              <a:tr h="201825">
                <a:tc>
                  <a:txBody>
                    <a:bodyPr>
                      <a:noAutofit/>
                    </a:bodyPr>
                    <a:lstStyle/>
                    <a:p>
                      <a:pPr lvl="0" rtl="0">
                        <a:spcBef>
                          <a:spcPts val="0"/>
                        </a:spcBef>
                        <a:buNone/>
                      </a:pPr>
                      <a:r>
                        <a:rPr b="1" lang="en-US" sz="1000"/>
                        <a:t>Min. Licensed Units</a:t>
                      </a:r>
                    </a:p>
                  </a:txBody>
                  <a:tcPr marT="68575" marB="68575" marR="68575" marL="68575" anchor="ctr">
                    <a:solidFill>
                      <a:srgbClr val="EDEDED"/>
                    </a:solidFill>
                  </a:tcPr>
                </a:tc>
                <a:tc>
                  <a:txBody>
                    <a:bodyPr>
                      <a:noAutofit/>
                    </a:bodyPr>
                    <a:lstStyle/>
                    <a:p>
                      <a:pPr lvl="0" rtl="0" algn="ctr">
                        <a:spcBef>
                          <a:spcPts val="0"/>
                        </a:spcBef>
                        <a:buNone/>
                      </a:pPr>
                      <a:r>
                        <a:rPr lang="en-US" sz="1000"/>
                        <a:t>1</a:t>
                      </a:r>
                    </a:p>
                  </a:txBody>
                  <a:tcPr marT="68575" marB="68575" marR="68575" marL="68575" anchor="ctr">
                    <a:solidFill>
                      <a:srgbClr val="EDEDED"/>
                    </a:solidFill>
                  </a:tcPr>
                </a:tc>
                <a:tc>
                  <a:txBody>
                    <a:bodyPr>
                      <a:noAutofit/>
                    </a:bodyPr>
                    <a:lstStyle/>
                    <a:p>
                      <a:pPr lvl="0" rtl="0" algn="ctr">
                        <a:spcBef>
                          <a:spcPts val="0"/>
                        </a:spcBef>
                        <a:buNone/>
                      </a:pPr>
                      <a:r>
                        <a:rPr lang="en-US" sz="1000"/>
                        <a:t>3</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5</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1</a:t>
                      </a:r>
                    </a:p>
                  </a:txBody>
                  <a:tcPr marT="68575" marB="68575" marR="68575" marL="68575" anchor="ctr">
                    <a:solidFill>
                      <a:srgbClr val="EDEDED"/>
                    </a:solidFill>
                  </a:tcPr>
                </a:tc>
              </a:tr>
              <a:tr h="201825">
                <a:tc>
                  <a:txBody>
                    <a:bodyPr>
                      <a:noAutofit/>
                    </a:bodyPr>
                    <a:lstStyle/>
                    <a:p>
                      <a:pPr lvl="0" rtl="0">
                        <a:spcBef>
                          <a:spcPts val="0"/>
                        </a:spcBef>
                        <a:buNone/>
                      </a:pPr>
                      <a:r>
                        <a:rPr b="1" lang="en-US" sz="1000"/>
                        <a:t>Max. Server</a:t>
                      </a:r>
                    </a:p>
                  </a:txBody>
                  <a:tcPr marT="68575" marB="68575" marR="68575" marL="68575" anchor="ctr">
                    <a:solidFill>
                      <a:srgbClr val="EDEDED"/>
                    </a:solidFill>
                  </a:tcPr>
                </a:tc>
                <a:tc>
                  <a:txBody>
                    <a:bodyPr>
                      <a:noAutofit/>
                    </a:bodyPr>
                    <a:lstStyle/>
                    <a:p>
                      <a:pPr lvl="0" rtl="0" algn="ctr">
                        <a:spcBef>
                          <a:spcPts val="0"/>
                        </a:spcBef>
                        <a:buNone/>
                      </a:pPr>
                      <a:r>
                        <a:rPr lang="en-US" sz="1000"/>
                        <a:t>N.A.</a:t>
                      </a:r>
                    </a:p>
                  </a:txBody>
                  <a:tcPr marT="68575" marB="68575" marR="68575" marL="68575" anchor="ctr">
                    <a:solidFill>
                      <a:srgbClr val="EDEDED"/>
                    </a:solidFill>
                  </a:tcPr>
                </a:tc>
                <a:tc>
                  <a:txBody>
                    <a:bodyPr>
                      <a:noAutofit/>
                    </a:bodyPr>
                    <a:lstStyle/>
                    <a:p>
                      <a:pPr lvl="0" rtl="0" algn="ctr">
                        <a:spcBef>
                          <a:spcPts val="0"/>
                        </a:spcBef>
                        <a:buNone/>
                      </a:pPr>
                      <a:r>
                        <a:rPr lang="en-US" sz="1000"/>
                        <a:t>30 %</a:t>
                      </a:r>
                    </a:p>
                  </a:txBody>
                  <a:tcPr marT="68575" marB="68575" marR="68575" marL="68575" anchor="ctr">
                    <a:solidFill>
                      <a:srgbClr val="EDEDED"/>
                    </a:solidFill>
                  </a:tcPr>
                </a:tc>
                <a:tc>
                  <a:txBody>
                    <a:bodyPr>
                      <a:noAutofit/>
                    </a:bodyPr>
                    <a:lstStyle/>
                    <a:p>
                      <a:pPr lvl="0" rtl="0" algn="ctr">
                        <a:spcBef>
                          <a:spcPts val="0"/>
                        </a:spcBef>
                        <a:buNone/>
                      </a:pPr>
                      <a:r>
                        <a:rPr lang="en-US" sz="1000">
                          <a:solidFill>
                            <a:schemeClr val="dk1"/>
                          </a:solidFill>
                        </a:rPr>
                        <a:t>35 %</a:t>
                      </a:r>
                    </a:p>
                  </a:txBody>
                  <a:tcPr marT="68575" marB="68575" marR="68575" marL="68575" anchor="ctr">
                    <a:solidFill>
                      <a:srgbClr val="EDEDED"/>
                    </a:solidFill>
                  </a:tcPr>
                </a:tc>
                <a:tc>
                  <a:txBody>
                    <a:bodyPr>
                      <a:noAutofit/>
                    </a:bodyPr>
                    <a:lstStyle/>
                    <a:p>
                      <a:pPr lvl="0" rtl="0" algn="ctr">
                        <a:spcBef>
                          <a:spcPts val="0"/>
                        </a:spcBef>
                        <a:buClr>
                          <a:schemeClr val="dk1"/>
                        </a:buClr>
                        <a:buSzPct val="110000"/>
                        <a:buFont typeface="Arial"/>
                        <a:buNone/>
                      </a:pPr>
                      <a:r>
                        <a:rPr lang="en-US" sz="1000">
                          <a:solidFill>
                            <a:schemeClr val="dk1"/>
                          </a:solidFill>
                        </a:rPr>
                        <a:t>N.A.</a:t>
                      </a:r>
                    </a:p>
                  </a:txBody>
                  <a:tcPr marT="68575" marB="68575" marR="68575" marL="68575" anchor="ctr">
                    <a:solidFill>
                      <a:srgbClr val="EDEDED"/>
                    </a:solidFill>
                  </a:tcPr>
                </a:tc>
              </a:tr>
              <a:tr h="207125">
                <a:tc>
                  <a:txBody>
                    <a:bodyPr>
                      <a:noAutofit/>
                    </a:bodyPr>
                    <a:lstStyle/>
                    <a:p>
                      <a:pPr lvl="0" rtl="0" algn="ctr">
                        <a:spcBef>
                          <a:spcPts val="0"/>
                        </a:spcBef>
                        <a:buNone/>
                      </a:pPr>
                      <a:r>
                        <a:t/>
                      </a:r>
                      <a:endParaRPr b="1" sz="1000"/>
                    </a:p>
                  </a:txBody>
                  <a:tcPr marT="68575" marB="68575" marR="68575" marL="68575" anchor="ctr">
                    <a:solidFill>
                      <a:srgbClr val="009EE0"/>
                    </a:solidFill>
                  </a:tcPr>
                </a:tc>
                <a:tc>
                  <a:txBody>
                    <a:bodyPr>
                      <a:noAutofit/>
                    </a:bodyPr>
                    <a:lstStyle/>
                    <a:p>
                      <a:pPr lvl="0" rtl="0" algn="ctr">
                        <a:spcBef>
                          <a:spcPts val="0"/>
                        </a:spcBef>
                        <a:buNone/>
                      </a:pPr>
                      <a:r>
                        <a:t/>
                      </a:r>
                      <a:endParaRPr sz="1000"/>
                    </a:p>
                  </a:txBody>
                  <a:tcPr marT="68575" marB="68575" marR="68575" marL="68575" anchor="ctr">
                    <a:solidFill>
                      <a:srgbClr val="009EE0"/>
                    </a:solidFill>
                  </a:tcPr>
                </a:tc>
                <a:tc>
                  <a:txBody>
                    <a:bodyPr>
                      <a:noAutofit/>
                    </a:bodyPr>
                    <a:lstStyle/>
                    <a:p>
                      <a:pPr lvl="0" rtl="0" algn="ctr">
                        <a:spcBef>
                          <a:spcPts val="0"/>
                        </a:spcBef>
                        <a:buNone/>
                      </a:pPr>
                      <a:r>
                        <a:t/>
                      </a:r>
                      <a:endParaRPr sz="1000">
                        <a:solidFill>
                          <a:schemeClr val="dk1"/>
                        </a:solidFill>
                      </a:endParaRPr>
                    </a:p>
                  </a:txBody>
                  <a:tcPr marT="68575" marB="68575" marR="68575" marL="68575" anchor="ctr">
                    <a:solidFill>
                      <a:srgbClr val="009EE0"/>
                    </a:solidFill>
                  </a:tcPr>
                </a:tc>
                <a:tc>
                  <a:txBody>
                    <a:bodyPr>
                      <a:noAutofit/>
                    </a:bodyPr>
                    <a:lstStyle/>
                    <a:p>
                      <a:pPr lvl="0" rtl="0" algn="ctr">
                        <a:spcBef>
                          <a:spcPts val="0"/>
                        </a:spcBef>
                        <a:buNone/>
                      </a:pPr>
                      <a:r>
                        <a:t/>
                      </a:r>
                      <a:endParaRPr sz="500">
                        <a:solidFill>
                          <a:schemeClr val="dk1"/>
                        </a:solidFill>
                      </a:endParaRPr>
                    </a:p>
                  </a:txBody>
                  <a:tcPr marT="68575" marB="68575" marR="68575" marL="68575" anchor="ctr">
                    <a:solidFill>
                      <a:srgbClr val="009EE0"/>
                    </a:solidFill>
                  </a:tcPr>
                </a:tc>
                <a:tc>
                  <a:txBody>
                    <a:bodyPr>
                      <a:noAutofit/>
                    </a:bodyPr>
                    <a:lstStyle/>
                    <a:p>
                      <a:pPr lvl="0" rtl="0" algn="ctr">
                        <a:spcBef>
                          <a:spcPts val="0"/>
                        </a:spcBef>
                        <a:buNone/>
                      </a:pPr>
                      <a:r>
                        <a:t/>
                      </a:r>
                      <a:endParaRPr sz="1000">
                        <a:solidFill>
                          <a:schemeClr val="dk1"/>
                        </a:solidFill>
                      </a:endParaRPr>
                    </a:p>
                  </a:txBody>
                  <a:tcPr marT="68575" marB="68575" marR="68575" marL="68575" anchor="ctr">
                    <a:solidFill>
                      <a:srgbClr val="009EE0"/>
                    </a:solidFill>
                  </a:tcPr>
                </a:tc>
              </a:tr>
            </a:tbl>
          </a:graphicData>
        </a:graphic>
      </p:graphicFrame>
      <p:pic>
        <p:nvPicPr>
          <p:cNvPr id="308" name="Shape 308"/>
          <p:cNvPicPr preferRelativeResize="0"/>
          <p:nvPr/>
        </p:nvPicPr>
        <p:blipFill>
          <a:blip r:embed="rId3">
            <a:alphaModFix/>
          </a:blip>
          <a:stretch>
            <a:fillRect/>
          </a:stretch>
        </p:blipFill>
        <p:spPr>
          <a:xfrm>
            <a:off x="648994" y="1353596"/>
            <a:ext cx="1143000" cy="380999"/>
          </a:xfrm>
          <a:prstGeom prst="rect">
            <a:avLst/>
          </a:prstGeom>
          <a:noFill/>
          <a:ln>
            <a:noFill/>
          </a:ln>
        </p:spPr>
      </p:pic>
      <p:sp>
        <p:nvSpPr>
          <p:cNvPr id="309" name="Shape 309"/>
          <p:cNvSpPr txBox="1"/>
          <p:nvPr/>
        </p:nvSpPr>
        <p:spPr>
          <a:xfrm>
            <a:off x="414337" y="182166"/>
            <a:ext cx="56874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BUSINESS PORTFOLIO</a:t>
            </a:r>
          </a:p>
        </p:txBody>
      </p:sp>
      <p:sp>
        <p:nvSpPr>
          <p:cNvPr id="310" name="Shape 310"/>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lang="en-US" sz="1800">
                <a:solidFill>
                  <a:srgbClr val="009EE0"/>
                </a:solidFill>
              </a:rPr>
              <a:t>LICENSING</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type="title"/>
          </p:nvPr>
        </p:nvSpPr>
        <p:spPr>
          <a:xfrm>
            <a:off x="414337" y="1671764"/>
            <a:ext cx="4287600" cy="1664999"/>
          </a:xfrm>
          <a:prstGeom prst="rect">
            <a:avLst/>
          </a:prstGeom>
          <a:noFill/>
          <a:ln>
            <a:noFill/>
          </a:ln>
        </p:spPr>
        <p:txBody>
          <a:bodyPr anchorCtr="0" anchor="b" bIns="34350" lIns="68750" rIns="68750" tIns="34350">
            <a:noAutofit/>
          </a:bodyPr>
          <a:lstStyle/>
          <a:p>
            <a:pPr indent="0" lvl="0" marL="0" marR="0" rtl="0" algn="l">
              <a:lnSpc>
                <a:spcPct val="90000"/>
              </a:lnSpc>
              <a:spcBef>
                <a:spcPts val="0"/>
              </a:spcBef>
              <a:buClr>
                <a:schemeClr val="dk1"/>
              </a:buClr>
              <a:buSzPct val="25000"/>
              <a:buFont typeface="Calibri"/>
              <a:buNone/>
            </a:pPr>
            <a:r>
              <a:rPr b="1" i="0" lang="en-US" sz="3600" u="none" cap="none" strike="noStrike">
                <a:solidFill>
                  <a:schemeClr val="dk1"/>
                </a:solidFill>
                <a:latin typeface="Calibri"/>
                <a:ea typeface="Calibri"/>
                <a:cs typeface="Calibri"/>
                <a:sym typeface="Calibri"/>
              </a:rPr>
              <a:t>BITDEFENDER GRAVITYZONE</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sp>
        <p:nvSpPr>
          <p:cNvPr id="322" name="Shape 322"/>
          <p:cNvSpPr txBox="1"/>
          <p:nvPr>
            <p:ph idx="1" type="body"/>
          </p:nvPr>
        </p:nvSpPr>
        <p:spPr>
          <a:xfrm>
            <a:off x="414337" y="1357312"/>
            <a:ext cx="8315400" cy="33756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GravityZone Enterprise Security architecture includes </a:t>
            </a:r>
            <a:br>
              <a:rPr b="0" i="0" lang="en-US" sz="1400" u="none" cap="none" strike="noStrike">
                <a:solidFill>
                  <a:schemeClr val="dk1"/>
                </a:solidFill>
                <a:latin typeface="Arial"/>
                <a:ea typeface="Arial"/>
                <a:cs typeface="Arial"/>
                <a:sym typeface="Arial"/>
              </a:rPr>
            </a:br>
            <a:r>
              <a:rPr b="0" i="0" lang="en-US" sz="1400" u="none" cap="none" strike="noStrike">
                <a:solidFill>
                  <a:schemeClr val="dk1"/>
                </a:solidFill>
                <a:latin typeface="Arial"/>
                <a:ea typeface="Arial"/>
                <a:cs typeface="Arial"/>
                <a:sym typeface="Arial"/>
              </a:rPr>
              <a:t>1 management component and 4 Security Services:</a:t>
            </a:r>
          </a:p>
          <a:p>
            <a:pPr indent="-266700" lvl="0" marL="266700" marR="0" rtl="0" algn="l">
              <a:lnSpc>
                <a:spcPct val="100000"/>
              </a:lnSpc>
              <a:spcBef>
                <a:spcPts val="1400"/>
              </a:spcBef>
              <a:spcAft>
                <a:spcPts val="0"/>
              </a:spcAft>
              <a:buClr>
                <a:schemeClr val="accent2"/>
              </a:buClr>
              <a:buSzPct val="100000"/>
              <a:buFont typeface="Noto Sans Symbols"/>
              <a:buChar char="▪"/>
            </a:pPr>
            <a:r>
              <a:rPr b="0" i="0" lang="en-US" sz="1400" u="none" cap="none" strike="noStrike">
                <a:solidFill>
                  <a:schemeClr val="accent2"/>
                </a:solidFill>
                <a:latin typeface="Arial"/>
                <a:ea typeface="Arial"/>
                <a:cs typeface="Arial"/>
                <a:sym typeface="Arial"/>
              </a:rPr>
              <a:t>Control Center</a:t>
            </a:r>
          </a:p>
          <a:p>
            <a:pPr indent="-266700" lvl="0" marL="266700" marR="0" rtl="0" algn="l">
              <a:lnSpc>
                <a:spcPct val="100000"/>
              </a:lnSpc>
              <a:spcBef>
                <a:spcPts val="900"/>
              </a:spcBef>
              <a:spcAft>
                <a:spcPts val="0"/>
              </a:spcAft>
              <a:buClr>
                <a:schemeClr val="accent2"/>
              </a:buClr>
              <a:buSzPct val="100000"/>
              <a:buFont typeface="Noto Sans Symbols"/>
              <a:buChar char="▪"/>
            </a:pPr>
            <a:r>
              <a:rPr b="0" i="0" lang="en-US" sz="1400" u="none" cap="none" strike="noStrike">
                <a:solidFill>
                  <a:schemeClr val="accent2"/>
                </a:solidFill>
                <a:latin typeface="Arial"/>
                <a:ea typeface="Arial"/>
                <a:cs typeface="Arial"/>
                <a:sym typeface="Arial"/>
              </a:rPr>
              <a:t>Security for Endpoints</a:t>
            </a:r>
          </a:p>
          <a:p>
            <a:pPr indent="-266700" lvl="0" marL="266700" marR="0" rtl="0" algn="l">
              <a:lnSpc>
                <a:spcPct val="100000"/>
              </a:lnSpc>
              <a:spcBef>
                <a:spcPts val="900"/>
              </a:spcBef>
              <a:spcAft>
                <a:spcPts val="0"/>
              </a:spcAft>
              <a:buClr>
                <a:schemeClr val="accent2"/>
              </a:buClr>
              <a:buSzPct val="100000"/>
              <a:buFont typeface="Noto Sans Symbols"/>
              <a:buChar char="▪"/>
            </a:pPr>
            <a:r>
              <a:rPr b="0" i="0" lang="en-US" sz="1400" u="none" cap="none" strike="noStrike">
                <a:solidFill>
                  <a:schemeClr val="accent2"/>
                </a:solidFill>
                <a:latin typeface="Arial"/>
                <a:ea typeface="Arial"/>
                <a:cs typeface="Arial"/>
                <a:sym typeface="Arial"/>
              </a:rPr>
              <a:t>Security for Virtualized Environments</a:t>
            </a:r>
          </a:p>
          <a:p>
            <a:pPr indent="-266700" lvl="0" marL="266700" marR="0" rtl="0" algn="l">
              <a:lnSpc>
                <a:spcPct val="100000"/>
              </a:lnSpc>
              <a:spcBef>
                <a:spcPts val="900"/>
              </a:spcBef>
              <a:spcAft>
                <a:spcPts val="0"/>
              </a:spcAft>
              <a:buClr>
                <a:schemeClr val="accent2"/>
              </a:buClr>
              <a:buSzPct val="100000"/>
              <a:buFont typeface="Noto Sans Symbols"/>
              <a:buChar char="▪"/>
            </a:pPr>
            <a:r>
              <a:rPr b="0" i="0" lang="en-US" sz="1400" u="none" cap="none" strike="noStrike">
                <a:solidFill>
                  <a:schemeClr val="accent2"/>
                </a:solidFill>
                <a:latin typeface="Arial"/>
                <a:ea typeface="Arial"/>
                <a:cs typeface="Arial"/>
                <a:sym typeface="Arial"/>
              </a:rPr>
              <a:t>Security for Mobile Devices</a:t>
            </a:r>
          </a:p>
          <a:p>
            <a:pPr indent="-266700" lvl="0" marL="266700" marR="0" rtl="0" algn="l">
              <a:lnSpc>
                <a:spcPct val="100000"/>
              </a:lnSpc>
              <a:spcBef>
                <a:spcPts val="900"/>
              </a:spcBef>
              <a:spcAft>
                <a:spcPts val="0"/>
              </a:spcAft>
              <a:buClr>
                <a:schemeClr val="accent2"/>
              </a:buClr>
              <a:buSzPct val="100000"/>
              <a:buFont typeface="Noto Sans Symbols"/>
              <a:buChar char="▪"/>
            </a:pPr>
            <a:r>
              <a:rPr b="0" i="0" lang="en-US" sz="1400" u="none" cap="none" strike="noStrike">
                <a:solidFill>
                  <a:schemeClr val="accent2"/>
                </a:solidFill>
                <a:latin typeface="Arial"/>
                <a:ea typeface="Arial"/>
                <a:cs typeface="Arial"/>
                <a:sym typeface="Arial"/>
              </a:rPr>
              <a:t>Security for Exchange</a:t>
            </a:r>
          </a:p>
        </p:txBody>
      </p:sp>
      <p:sp>
        <p:nvSpPr>
          <p:cNvPr id="323" name="Shape 323"/>
          <p:cNvSpPr txBox="1"/>
          <p:nvPr/>
        </p:nvSpPr>
        <p:spPr>
          <a:xfrm>
            <a:off x="414356" y="182175"/>
            <a:ext cx="87297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GravityZone</a:t>
            </a:r>
          </a:p>
        </p:txBody>
      </p:sp>
      <p:sp>
        <p:nvSpPr>
          <p:cNvPr id="324" name="Shape 324"/>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b="1" lang="en-US" sz="1800">
                <a:solidFill>
                  <a:srgbClr val="009EE0"/>
                </a:solidFill>
              </a:rPr>
              <a:t>Architecture</a:t>
            </a:r>
          </a:p>
        </p:txBody>
      </p:sp>
      <p:sp>
        <p:nvSpPr>
          <p:cNvPr id="325" name="Shape 325"/>
          <p:cNvSpPr/>
          <p:nvPr/>
        </p:nvSpPr>
        <p:spPr>
          <a:xfrm>
            <a:off x="3798237" y="2305358"/>
            <a:ext cx="135000" cy="1214999"/>
          </a:xfrm>
          <a:prstGeom prst="rightBrace">
            <a:avLst>
              <a:gd fmla="val 8333" name="adj1"/>
              <a:gd fmla="val 50000" name="adj2"/>
            </a:avLst>
          </a:prstGeom>
          <a:noFill/>
          <a:ln cap="flat" cmpd="sng" w="12700">
            <a:solidFill>
              <a:schemeClr val="dk1"/>
            </a:solidFill>
            <a:prstDash val="solid"/>
            <a:miter/>
            <a:headEnd len="med" w="med" type="none"/>
            <a:tailEnd len="med" w="med" type="none"/>
          </a:ln>
        </p:spPr>
        <p:txBody>
          <a:bodyPr anchorCtr="0" anchor="ctr" bIns="34275" lIns="68575" rIns="68575" tIns="34275">
            <a:noAutofit/>
          </a:bodyPr>
          <a:lstStyle/>
          <a:p>
            <a:pPr indent="0" lvl="0" marL="0" marR="0" rtl="0" algn="ctr">
              <a:spcBef>
                <a:spcPts val="0"/>
              </a:spcBef>
              <a:buNone/>
            </a:pPr>
            <a:r>
              <a:t/>
            </a:r>
            <a:endParaRPr sz="1400">
              <a:solidFill>
                <a:schemeClr val="dk1"/>
              </a:solidFill>
              <a:latin typeface="Arial"/>
              <a:ea typeface="Arial"/>
              <a:cs typeface="Arial"/>
              <a:sym typeface="Arial"/>
            </a:endParaRPr>
          </a:p>
        </p:txBody>
      </p:sp>
      <p:sp>
        <p:nvSpPr>
          <p:cNvPr id="326" name="Shape 326"/>
          <p:cNvSpPr txBox="1"/>
          <p:nvPr/>
        </p:nvSpPr>
        <p:spPr>
          <a:xfrm>
            <a:off x="4247160" y="2774348"/>
            <a:ext cx="2057400" cy="2769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US" sz="1400">
                <a:solidFill>
                  <a:schemeClr val="dk1"/>
                </a:solidFill>
                <a:latin typeface="Arial"/>
                <a:ea typeface="Arial"/>
                <a:cs typeface="Arial"/>
                <a:sym typeface="Arial"/>
              </a:rPr>
              <a:t>Security Services</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x="0" y="0"/>
          <a:ext cx="0" cy="0"/>
          <a:chOff x="0" y="0"/>
          <a:chExt cx="0" cy="0"/>
        </a:xfrm>
      </p:grpSpPr>
      <p:pic>
        <p:nvPicPr>
          <p:cNvPr id="332" name="Shape 332"/>
          <p:cNvPicPr preferRelativeResize="0"/>
          <p:nvPr/>
        </p:nvPicPr>
        <p:blipFill rotWithShape="1">
          <a:blip r:embed="rId3">
            <a:alphaModFix/>
          </a:blip>
          <a:srcRect b="0" l="0" r="0" t="0"/>
          <a:stretch/>
        </p:blipFill>
        <p:spPr>
          <a:xfrm>
            <a:off x="2729247" y="1328876"/>
            <a:ext cx="3715800" cy="2809200"/>
          </a:xfrm>
          <a:prstGeom prst="rect">
            <a:avLst/>
          </a:prstGeom>
          <a:noFill/>
          <a:ln>
            <a:noFill/>
          </a:ln>
        </p:spPr>
      </p:pic>
      <p:sp>
        <p:nvSpPr>
          <p:cNvPr id="333" name="Shape 333"/>
          <p:cNvSpPr txBox="1"/>
          <p:nvPr/>
        </p:nvSpPr>
        <p:spPr>
          <a:xfrm>
            <a:off x="197514" y="1653648"/>
            <a:ext cx="2753400" cy="1428000"/>
          </a:xfrm>
          <a:prstGeom prst="rect">
            <a:avLst/>
          </a:prstGeom>
          <a:noFill/>
          <a:ln>
            <a:noFill/>
          </a:ln>
        </p:spPr>
        <p:txBody>
          <a:bodyPr anchorCtr="0" anchor="t" bIns="34350" lIns="68750" rIns="68750" tIns="34350">
            <a:noAutofit/>
          </a:bodyPr>
          <a:lstStyle/>
          <a:p>
            <a:pPr indent="-165100" lvl="0" marL="177800" marR="0" rtl="0" algn="l">
              <a:lnSpc>
                <a:spcPct val="90000"/>
              </a:lnSpc>
              <a:spcBef>
                <a:spcPts val="0"/>
              </a:spcBef>
              <a:spcAft>
                <a:spcPts val="0"/>
              </a:spcAft>
              <a:buClr>
                <a:schemeClr val="dk1"/>
              </a:buClr>
              <a:buSzPct val="100000"/>
              <a:buFont typeface="Arial"/>
              <a:buChar char="•"/>
            </a:pPr>
            <a:r>
              <a:rPr b="0" i="0" lang="en-US" sz="1800">
                <a:solidFill>
                  <a:schemeClr val="dk1"/>
                </a:solidFill>
                <a:latin typeface="Arial"/>
                <a:ea typeface="Arial"/>
                <a:cs typeface="Arial"/>
                <a:sym typeface="Arial"/>
              </a:rPr>
              <a:t>No HW requirements</a:t>
            </a:r>
          </a:p>
          <a:p>
            <a:pPr indent="-165100" lvl="0" marL="177800" marR="0" rtl="0" algn="l">
              <a:lnSpc>
                <a:spcPct val="90000"/>
              </a:lnSpc>
              <a:spcBef>
                <a:spcPts val="800"/>
              </a:spcBef>
              <a:spcAft>
                <a:spcPts val="0"/>
              </a:spcAft>
              <a:buClr>
                <a:schemeClr val="dk1"/>
              </a:buClr>
              <a:buSzPct val="100000"/>
              <a:buFont typeface="Arial"/>
              <a:buChar char="•"/>
            </a:pPr>
            <a:r>
              <a:rPr b="0" i="0" lang="en-US" sz="1800">
                <a:solidFill>
                  <a:schemeClr val="dk1"/>
                </a:solidFill>
                <a:latin typeface="Arial"/>
                <a:ea typeface="Arial"/>
                <a:cs typeface="Arial"/>
                <a:sym typeface="Arial"/>
              </a:rPr>
              <a:t>Get started right away</a:t>
            </a:r>
          </a:p>
          <a:p>
            <a:pPr indent="-165100" lvl="0" marL="177800" marR="0" rtl="0" algn="l">
              <a:lnSpc>
                <a:spcPct val="90000"/>
              </a:lnSpc>
              <a:spcBef>
                <a:spcPts val="800"/>
              </a:spcBef>
              <a:spcAft>
                <a:spcPts val="0"/>
              </a:spcAft>
              <a:buClr>
                <a:schemeClr val="dk1"/>
              </a:buClr>
              <a:buSzPct val="100000"/>
              <a:buFont typeface="Arial"/>
              <a:buChar char="•"/>
            </a:pPr>
            <a:r>
              <a:rPr b="0" i="0" lang="en-US" sz="1800">
                <a:solidFill>
                  <a:schemeClr val="dk1"/>
                </a:solidFill>
                <a:latin typeface="Arial"/>
                <a:ea typeface="Arial"/>
                <a:cs typeface="Arial"/>
                <a:sym typeface="Arial"/>
              </a:rPr>
              <a:t>Monthly licensing for MSPs</a:t>
            </a:r>
          </a:p>
          <a:p>
            <a:pPr indent="-165100" lvl="0" marL="177800" marR="0" rtl="0" algn="l">
              <a:lnSpc>
                <a:spcPct val="90000"/>
              </a:lnSpc>
              <a:spcBef>
                <a:spcPts val="800"/>
              </a:spcBef>
              <a:spcAft>
                <a:spcPts val="0"/>
              </a:spcAft>
              <a:buClr>
                <a:schemeClr val="dk1"/>
              </a:buClr>
              <a:buSzPct val="100000"/>
              <a:buFont typeface="Arial"/>
              <a:buChar char="•"/>
            </a:pPr>
            <a:r>
              <a:rPr b="0" i="0" lang="en-US" sz="1800">
                <a:solidFill>
                  <a:schemeClr val="dk1"/>
                </a:solidFill>
                <a:latin typeface="Arial"/>
                <a:ea typeface="Arial"/>
                <a:cs typeface="Arial"/>
                <a:sym typeface="Arial"/>
              </a:rPr>
              <a:t>Minimum administration</a:t>
            </a:r>
          </a:p>
        </p:txBody>
      </p:sp>
      <p:sp>
        <p:nvSpPr>
          <p:cNvPr id="334" name="Shape 334"/>
          <p:cNvSpPr txBox="1"/>
          <p:nvPr/>
        </p:nvSpPr>
        <p:spPr>
          <a:xfrm>
            <a:off x="6444960" y="2463737"/>
            <a:ext cx="2689800" cy="1501200"/>
          </a:xfrm>
          <a:prstGeom prst="rect">
            <a:avLst/>
          </a:prstGeom>
          <a:noFill/>
          <a:ln>
            <a:noFill/>
          </a:ln>
        </p:spPr>
        <p:txBody>
          <a:bodyPr anchorCtr="0" anchor="t" bIns="34350" lIns="68750" rIns="68750" tIns="34350">
            <a:noAutofit/>
          </a:bodyPr>
          <a:lstStyle/>
          <a:p>
            <a:pPr indent="-177800" lvl="0" marL="177800" marR="0" rtl="0" algn="l">
              <a:lnSpc>
                <a:spcPct val="90000"/>
              </a:lnSpc>
              <a:spcBef>
                <a:spcPts val="0"/>
              </a:spcBef>
              <a:spcAft>
                <a:spcPts val="0"/>
              </a:spcAft>
              <a:buClr>
                <a:schemeClr val="dk1"/>
              </a:buClr>
              <a:buSzPct val="100000"/>
              <a:buFont typeface="Arial"/>
              <a:buChar char="•"/>
            </a:pPr>
            <a:r>
              <a:rPr lang="en-US" sz="1800">
                <a:solidFill>
                  <a:schemeClr val="dk1"/>
                </a:solidFill>
                <a:latin typeface="Arial"/>
                <a:ea typeface="Arial"/>
                <a:cs typeface="Arial"/>
                <a:sym typeface="Arial"/>
              </a:rPr>
              <a:t>AD integration</a:t>
            </a:r>
          </a:p>
          <a:p>
            <a:pPr indent="-177800" lvl="0" marL="177800" marR="0" rtl="0" algn="l">
              <a:lnSpc>
                <a:spcPct val="90000"/>
              </a:lnSpc>
              <a:spcBef>
                <a:spcPts val="800"/>
              </a:spcBef>
              <a:spcAft>
                <a:spcPts val="0"/>
              </a:spcAft>
              <a:buClr>
                <a:schemeClr val="dk1"/>
              </a:buClr>
              <a:buSzPct val="100000"/>
              <a:buFont typeface="Arial"/>
              <a:buChar char="•"/>
            </a:pPr>
            <a:r>
              <a:rPr lang="en-US" sz="1800">
                <a:solidFill>
                  <a:schemeClr val="dk1"/>
                </a:solidFill>
                <a:latin typeface="Arial"/>
                <a:ea typeface="Arial"/>
                <a:cs typeface="Arial"/>
                <a:sym typeface="Arial"/>
              </a:rPr>
              <a:t>ESX/XEN integration</a:t>
            </a:r>
          </a:p>
          <a:p>
            <a:pPr indent="-177800" lvl="0" marL="177800" marR="0" rtl="0" algn="l">
              <a:lnSpc>
                <a:spcPct val="90000"/>
              </a:lnSpc>
              <a:spcBef>
                <a:spcPts val="800"/>
              </a:spcBef>
              <a:spcAft>
                <a:spcPts val="0"/>
              </a:spcAft>
              <a:buClr>
                <a:schemeClr val="dk1"/>
              </a:buClr>
              <a:buSzPct val="100000"/>
              <a:buFont typeface="Arial"/>
              <a:buChar char="•"/>
            </a:pPr>
            <a:r>
              <a:rPr lang="en-US" sz="1800">
                <a:solidFill>
                  <a:schemeClr val="dk1"/>
                </a:solidFill>
                <a:latin typeface="Arial"/>
                <a:ea typeface="Arial"/>
                <a:cs typeface="Arial"/>
                <a:sym typeface="Arial"/>
              </a:rPr>
              <a:t>Security for Mobile</a:t>
            </a:r>
          </a:p>
          <a:p>
            <a:pPr indent="-177800" lvl="0" marL="177800" marR="0" rtl="0" algn="l">
              <a:lnSpc>
                <a:spcPct val="90000"/>
              </a:lnSpc>
              <a:spcBef>
                <a:spcPts val="800"/>
              </a:spcBef>
              <a:buClr>
                <a:schemeClr val="dk1"/>
              </a:buClr>
              <a:buSzPct val="100000"/>
              <a:buFont typeface="Arial"/>
              <a:buChar char="•"/>
            </a:pPr>
            <a:r>
              <a:rPr lang="en-US" sz="1800">
                <a:solidFill>
                  <a:schemeClr val="dk1"/>
                </a:solidFill>
                <a:latin typeface="Arial"/>
                <a:ea typeface="Arial"/>
                <a:cs typeface="Arial"/>
                <a:sym typeface="Arial"/>
              </a:rPr>
              <a:t>Syslog/SNMP</a:t>
            </a:r>
          </a:p>
        </p:txBody>
      </p:sp>
      <p:sp>
        <p:nvSpPr>
          <p:cNvPr id="335" name="Shape 335"/>
          <p:cNvSpPr txBox="1"/>
          <p:nvPr>
            <p:ph idx="1" type="body"/>
          </p:nvPr>
        </p:nvSpPr>
        <p:spPr>
          <a:xfrm>
            <a:off x="413537" y="411509"/>
            <a:ext cx="56706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CLOUD-BASED OR ON-PREMISE</a:t>
            </a:r>
          </a:p>
        </p:txBody>
      </p:sp>
      <p:pic>
        <p:nvPicPr>
          <p:cNvPr id="336" name="Shape 336"/>
          <p:cNvPicPr preferRelativeResize="0"/>
          <p:nvPr/>
        </p:nvPicPr>
        <p:blipFill rotWithShape="1">
          <a:blip r:embed="rId4">
            <a:alphaModFix/>
          </a:blip>
          <a:srcRect b="0" l="0" r="0" t="0"/>
          <a:stretch/>
        </p:blipFill>
        <p:spPr>
          <a:xfrm>
            <a:off x="2616747" y="1216376"/>
            <a:ext cx="3715800" cy="28092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Effect filter="fade" transition="in">
                                      <p:cBhvr>
                                        <p:cTn dur="500"/>
                                        <p:tgtEl>
                                          <p:spTgt spid="333">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Effect filter="fade" transition="in">
                                      <p:cBhvr>
                                        <p:cTn dur="500"/>
                                        <p:tgtEl>
                                          <p:spTgt spid="333">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animEffect filter="fade" transition="in">
                                      <p:cBhvr>
                                        <p:cTn dur="500"/>
                                        <p:tgtEl>
                                          <p:spTgt spid="333">
                                            <p:txEl>
                                              <p:pRg end="2" st="2"/>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animEffect filter="fade" transition="in">
                                      <p:cBhvr>
                                        <p:cTn dur="500"/>
                                        <p:tgtEl>
                                          <p:spTgt spid="333">
                                            <p:txEl>
                                              <p:pRg end="3" st="3"/>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500"/>
                                        <p:tgtEl>
                                          <p:spTgt spid="334">
                                            <p:txEl>
                                              <p:pRg end="0" st="0"/>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34">
                                            <p:txEl>
                                              <p:pRg end="1" st="1"/>
                                            </p:txEl>
                                          </p:spTgt>
                                        </p:tgtEl>
                                        <p:attrNameLst>
                                          <p:attrName>style.visibility</p:attrName>
                                        </p:attrNameLst>
                                      </p:cBhvr>
                                      <p:to>
                                        <p:strVal val="visible"/>
                                      </p:to>
                                    </p:set>
                                    <p:animEffect filter="fade" transition="in">
                                      <p:cBhvr>
                                        <p:cTn dur="500"/>
                                        <p:tgtEl>
                                          <p:spTgt spid="334">
                                            <p:txEl>
                                              <p:pRg end="1" st="1"/>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34">
                                            <p:txEl>
                                              <p:pRg end="2" st="2"/>
                                            </p:txEl>
                                          </p:spTgt>
                                        </p:tgtEl>
                                        <p:attrNameLst>
                                          <p:attrName>style.visibility</p:attrName>
                                        </p:attrNameLst>
                                      </p:cBhvr>
                                      <p:to>
                                        <p:strVal val="visible"/>
                                      </p:to>
                                    </p:set>
                                    <p:animEffect filter="fade" transition="in">
                                      <p:cBhvr>
                                        <p:cTn dur="500"/>
                                        <p:tgtEl>
                                          <p:spTgt spid="334">
                                            <p:txEl>
                                              <p:pRg end="2" st="2"/>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34">
                                            <p:txEl>
                                              <p:pRg end="3" st="3"/>
                                            </p:txEl>
                                          </p:spTgt>
                                        </p:tgtEl>
                                        <p:attrNameLst>
                                          <p:attrName>style.visibility</p:attrName>
                                        </p:attrNameLst>
                                      </p:cBhvr>
                                      <p:to>
                                        <p:strVal val="visible"/>
                                      </p:to>
                                    </p:set>
                                    <p:animEffect filter="fade" transition="in">
                                      <p:cBhvr>
                                        <p:cTn dur="500"/>
                                        <p:tgtEl>
                                          <p:spTgt spid="33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sp>
        <p:nvSpPr>
          <p:cNvPr id="342" name="Shape 342"/>
          <p:cNvSpPr txBox="1"/>
          <p:nvPr>
            <p:ph idx="1" type="body"/>
          </p:nvPr>
        </p:nvSpPr>
        <p:spPr>
          <a:xfrm>
            <a:off x="413537" y="411509"/>
            <a:ext cx="45906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SECURITY FOR EVERYTHING</a:t>
            </a:r>
          </a:p>
        </p:txBody>
      </p:sp>
      <p:pic>
        <p:nvPicPr>
          <p:cNvPr id="343" name="Shape 343"/>
          <p:cNvPicPr preferRelativeResize="0"/>
          <p:nvPr/>
        </p:nvPicPr>
        <p:blipFill rotWithShape="1">
          <a:blip r:embed="rId3">
            <a:alphaModFix/>
          </a:blip>
          <a:srcRect b="14332" l="2757" r="6038" t="4892"/>
          <a:stretch/>
        </p:blipFill>
        <p:spPr>
          <a:xfrm>
            <a:off x="1449452" y="1159034"/>
            <a:ext cx="6255000" cy="3465000"/>
          </a:xfrm>
          <a:prstGeom prst="rect">
            <a:avLst/>
          </a:prstGeom>
          <a:noFill/>
          <a:ln>
            <a:noFill/>
          </a:ln>
        </p:spPr>
      </p:pic>
      <p:pic>
        <p:nvPicPr>
          <p:cNvPr id="344" name="Shape 344"/>
          <p:cNvPicPr preferRelativeResize="0"/>
          <p:nvPr/>
        </p:nvPicPr>
        <p:blipFill rotWithShape="1">
          <a:blip r:embed="rId4">
            <a:alphaModFix/>
          </a:blip>
          <a:srcRect b="0" l="0" r="0" t="0"/>
          <a:stretch/>
        </p:blipFill>
        <p:spPr>
          <a:xfrm>
            <a:off x="4998517" y="1204993"/>
            <a:ext cx="1006200" cy="940200"/>
          </a:xfrm>
          <a:prstGeom prst="rect">
            <a:avLst/>
          </a:prstGeom>
          <a:noFill/>
          <a:ln>
            <a:noFill/>
          </a:ln>
        </p:spPr>
      </p:pic>
      <p:pic>
        <p:nvPicPr>
          <p:cNvPr id="345" name="Shape 345"/>
          <p:cNvPicPr preferRelativeResize="0"/>
          <p:nvPr/>
        </p:nvPicPr>
        <p:blipFill rotWithShape="1">
          <a:blip r:embed="rId5">
            <a:alphaModFix/>
          </a:blip>
          <a:srcRect b="0" l="0" r="0" t="0"/>
          <a:stretch/>
        </p:blipFill>
        <p:spPr>
          <a:xfrm>
            <a:off x="2897813" y="995971"/>
            <a:ext cx="1998299" cy="1251600"/>
          </a:xfrm>
          <a:prstGeom prst="rect">
            <a:avLst/>
          </a:prstGeom>
          <a:noFill/>
          <a:ln>
            <a:noFill/>
          </a:ln>
        </p:spPr>
      </p:pic>
      <p:pic>
        <p:nvPicPr>
          <p:cNvPr id="346" name="Shape 346"/>
          <p:cNvPicPr preferRelativeResize="0"/>
          <p:nvPr/>
        </p:nvPicPr>
        <p:blipFill rotWithShape="1">
          <a:blip r:embed="rId6">
            <a:alphaModFix/>
          </a:blip>
          <a:srcRect b="0" l="0" r="0" t="0"/>
          <a:stretch/>
        </p:blipFill>
        <p:spPr>
          <a:xfrm>
            <a:off x="3324331" y="1355311"/>
            <a:ext cx="1089000" cy="812400"/>
          </a:xfrm>
          <a:prstGeom prst="rect">
            <a:avLst/>
          </a:prstGeom>
          <a:noFill/>
          <a:ln>
            <a:noFill/>
          </a:ln>
        </p:spPr>
      </p:pic>
      <p:pic>
        <p:nvPicPr>
          <p:cNvPr id="347" name="Shape 347"/>
          <p:cNvPicPr preferRelativeResize="0"/>
          <p:nvPr/>
        </p:nvPicPr>
        <p:blipFill rotWithShape="1">
          <a:blip r:embed="rId7">
            <a:alphaModFix/>
          </a:blip>
          <a:srcRect b="0" l="0" r="0" t="0"/>
          <a:stretch/>
        </p:blipFill>
        <p:spPr>
          <a:xfrm>
            <a:off x="2886752" y="2463737"/>
            <a:ext cx="831299" cy="831300"/>
          </a:xfrm>
          <a:prstGeom prst="rect">
            <a:avLst/>
          </a:prstGeom>
          <a:noFill/>
          <a:ln>
            <a:noFill/>
          </a:ln>
        </p:spPr>
      </p:pic>
      <p:pic>
        <p:nvPicPr>
          <p:cNvPr id="348" name="Shape 348"/>
          <p:cNvPicPr preferRelativeResize="0"/>
          <p:nvPr/>
        </p:nvPicPr>
        <p:blipFill rotWithShape="1">
          <a:blip r:embed="rId8">
            <a:alphaModFix/>
          </a:blip>
          <a:srcRect b="0" l="0" r="0" t="0"/>
          <a:stretch/>
        </p:blipFill>
        <p:spPr>
          <a:xfrm>
            <a:off x="1385645" y="2463737"/>
            <a:ext cx="831300" cy="831300"/>
          </a:xfrm>
          <a:prstGeom prst="rect">
            <a:avLst/>
          </a:prstGeom>
          <a:noFill/>
          <a:ln>
            <a:noFill/>
          </a:ln>
        </p:spPr>
      </p:pic>
      <p:pic>
        <p:nvPicPr>
          <p:cNvPr id="349" name="Shape 349"/>
          <p:cNvPicPr preferRelativeResize="0"/>
          <p:nvPr/>
        </p:nvPicPr>
        <p:blipFill rotWithShape="1">
          <a:blip r:embed="rId9">
            <a:alphaModFix/>
          </a:blip>
          <a:srcRect b="0" l="0" r="0" t="0"/>
          <a:stretch/>
        </p:blipFill>
        <p:spPr>
          <a:xfrm>
            <a:off x="4626005" y="2460294"/>
            <a:ext cx="834000" cy="833999"/>
          </a:xfrm>
          <a:prstGeom prst="rect">
            <a:avLst/>
          </a:prstGeom>
          <a:noFill/>
          <a:ln>
            <a:noFill/>
          </a:ln>
        </p:spPr>
      </p:pic>
      <p:pic>
        <p:nvPicPr>
          <p:cNvPr id="350" name="Shape 350"/>
          <p:cNvPicPr preferRelativeResize="0"/>
          <p:nvPr/>
        </p:nvPicPr>
        <p:blipFill rotWithShape="1">
          <a:blip r:embed="rId10">
            <a:alphaModFix/>
          </a:blip>
          <a:srcRect b="0" l="0" r="0" t="0"/>
          <a:stretch/>
        </p:blipFill>
        <p:spPr>
          <a:xfrm>
            <a:off x="6127114" y="2571750"/>
            <a:ext cx="830100" cy="830099"/>
          </a:xfrm>
          <a:prstGeom prst="rect">
            <a:avLst/>
          </a:prstGeom>
          <a:noFill/>
          <a:ln>
            <a:noFill/>
          </a:ln>
        </p:spPr>
      </p:pic>
      <p:pic>
        <p:nvPicPr>
          <p:cNvPr id="351" name="Shape 351"/>
          <p:cNvPicPr preferRelativeResize="0"/>
          <p:nvPr/>
        </p:nvPicPr>
        <p:blipFill rotWithShape="1">
          <a:blip r:embed="rId11">
            <a:alphaModFix/>
          </a:blip>
          <a:srcRect b="0" l="0" r="0" t="0"/>
          <a:stretch/>
        </p:blipFill>
        <p:spPr>
          <a:xfrm>
            <a:off x="4881747" y="4245936"/>
            <a:ext cx="588300" cy="81900"/>
          </a:xfrm>
          <a:prstGeom prst="rect">
            <a:avLst/>
          </a:prstGeom>
          <a:noFill/>
          <a:ln>
            <a:noFill/>
          </a:ln>
        </p:spPr>
      </p:pic>
      <p:pic>
        <p:nvPicPr>
          <p:cNvPr id="352" name="Shape 352"/>
          <p:cNvPicPr preferRelativeResize="0"/>
          <p:nvPr/>
        </p:nvPicPr>
        <p:blipFill rotWithShape="1">
          <a:blip r:embed="rId12">
            <a:alphaModFix/>
          </a:blip>
          <a:srcRect b="0" l="0" r="0" t="0"/>
          <a:stretch/>
        </p:blipFill>
        <p:spPr>
          <a:xfrm>
            <a:off x="5769645" y="3763864"/>
            <a:ext cx="755700" cy="5640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2000"/>
                                        <p:tgtEl>
                                          <p:spTgt spid="34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sp>
        <p:nvSpPr>
          <p:cNvPr id="358" name="Shape 358"/>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spcAft>
                <a:spcPts val="0"/>
              </a:spcAft>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OS SUPPORT</a:t>
            </a:r>
          </a:p>
          <a:p>
            <a:pPr indent="-184150" lvl="0" marL="177800" marR="0" rtl="0" algn="l">
              <a:lnSpc>
                <a:spcPct val="90000"/>
              </a:lnSpc>
              <a:spcBef>
                <a:spcPts val="800"/>
              </a:spcBef>
              <a:buClr>
                <a:schemeClr val="dk1"/>
              </a:buClr>
              <a:buSzPct val="100000"/>
              <a:buFont typeface="Arial"/>
              <a:buNone/>
            </a:pPr>
            <a:r>
              <a:t/>
            </a:r>
            <a:endParaRPr b="0" i="0" sz="2100" u="none" cap="none" strike="noStrike">
              <a:solidFill>
                <a:schemeClr val="dk1"/>
              </a:solidFill>
              <a:latin typeface="Calibri"/>
              <a:ea typeface="Calibri"/>
              <a:cs typeface="Calibri"/>
              <a:sym typeface="Calibri"/>
            </a:endParaRPr>
          </a:p>
        </p:txBody>
      </p:sp>
      <p:pic>
        <p:nvPicPr>
          <p:cNvPr id="359" name="Shape 359"/>
          <p:cNvPicPr preferRelativeResize="0"/>
          <p:nvPr/>
        </p:nvPicPr>
        <p:blipFill rotWithShape="1">
          <a:blip r:embed="rId3">
            <a:alphaModFix/>
          </a:blip>
          <a:srcRect b="0" l="0" r="0" t="0"/>
          <a:stretch/>
        </p:blipFill>
        <p:spPr>
          <a:xfrm>
            <a:off x="518207" y="2049827"/>
            <a:ext cx="1022700" cy="1022700"/>
          </a:xfrm>
          <a:prstGeom prst="rect">
            <a:avLst/>
          </a:prstGeom>
          <a:noFill/>
          <a:ln>
            <a:noFill/>
          </a:ln>
        </p:spPr>
      </p:pic>
      <p:pic>
        <p:nvPicPr>
          <p:cNvPr id="360" name="Shape 360"/>
          <p:cNvPicPr preferRelativeResize="0"/>
          <p:nvPr/>
        </p:nvPicPr>
        <p:blipFill rotWithShape="1">
          <a:blip r:embed="rId4">
            <a:alphaModFix/>
          </a:blip>
          <a:srcRect b="0" l="0" r="0" t="0"/>
          <a:stretch/>
        </p:blipFill>
        <p:spPr>
          <a:xfrm>
            <a:off x="2279592" y="2049827"/>
            <a:ext cx="1052100" cy="1262399"/>
          </a:xfrm>
          <a:prstGeom prst="rect">
            <a:avLst/>
          </a:prstGeom>
          <a:noFill/>
          <a:ln>
            <a:noFill/>
          </a:ln>
        </p:spPr>
      </p:pic>
      <p:pic>
        <p:nvPicPr>
          <p:cNvPr id="361" name="Shape 361"/>
          <p:cNvPicPr preferRelativeResize="0"/>
          <p:nvPr/>
        </p:nvPicPr>
        <p:blipFill rotWithShape="1">
          <a:blip r:embed="rId5">
            <a:alphaModFix/>
          </a:blip>
          <a:srcRect b="0" l="0" r="0" t="0"/>
          <a:stretch/>
        </p:blipFill>
        <p:spPr>
          <a:xfrm>
            <a:off x="3830546" y="2049827"/>
            <a:ext cx="1022700" cy="1022700"/>
          </a:xfrm>
          <a:prstGeom prst="rect">
            <a:avLst/>
          </a:prstGeom>
          <a:noFill/>
          <a:ln>
            <a:noFill/>
          </a:ln>
        </p:spPr>
      </p:pic>
      <p:pic>
        <p:nvPicPr>
          <p:cNvPr id="362" name="Shape 362"/>
          <p:cNvPicPr preferRelativeResize="0"/>
          <p:nvPr/>
        </p:nvPicPr>
        <p:blipFill rotWithShape="1">
          <a:blip r:embed="rId6">
            <a:alphaModFix/>
          </a:blip>
          <a:srcRect b="0" l="0" r="0" t="0"/>
          <a:stretch/>
        </p:blipFill>
        <p:spPr>
          <a:xfrm>
            <a:off x="5591930" y="2277315"/>
            <a:ext cx="1262699" cy="807600"/>
          </a:xfrm>
          <a:prstGeom prst="rect">
            <a:avLst/>
          </a:prstGeom>
          <a:noFill/>
          <a:ln>
            <a:noFill/>
          </a:ln>
        </p:spPr>
      </p:pic>
      <p:pic>
        <p:nvPicPr>
          <p:cNvPr id="363" name="Shape 363"/>
          <p:cNvPicPr preferRelativeResize="0"/>
          <p:nvPr/>
        </p:nvPicPr>
        <p:blipFill rotWithShape="1">
          <a:blip r:embed="rId7">
            <a:alphaModFix/>
          </a:blip>
          <a:srcRect b="0" l="0" r="0" t="0"/>
          <a:stretch/>
        </p:blipFill>
        <p:spPr>
          <a:xfrm>
            <a:off x="7353315" y="2049827"/>
            <a:ext cx="1061400" cy="126239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pic>
        <p:nvPicPr>
          <p:cNvPr descr="Image result for webroot logo" id="369" name="Shape 369"/>
          <p:cNvPicPr preferRelativeResize="0"/>
          <p:nvPr/>
        </p:nvPicPr>
        <p:blipFill rotWithShape="1">
          <a:blip r:embed="rId3">
            <a:alphaModFix/>
          </a:blip>
          <a:srcRect b="0" l="0" r="0" t="0"/>
          <a:stretch/>
        </p:blipFill>
        <p:spPr>
          <a:xfrm>
            <a:off x="2014790" y="2877650"/>
            <a:ext cx="1312799" cy="1143299"/>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sp>
        <p:nvSpPr>
          <p:cNvPr id="370" name="Shape 370"/>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UNINSTALL EXISTING AV</a:t>
            </a:r>
          </a:p>
        </p:txBody>
      </p:sp>
      <p:pic>
        <p:nvPicPr>
          <p:cNvPr id="371" name="Shape 371"/>
          <p:cNvPicPr preferRelativeResize="0"/>
          <p:nvPr/>
        </p:nvPicPr>
        <p:blipFill rotWithShape="1">
          <a:blip r:embed="rId4">
            <a:alphaModFix/>
          </a:blip>
          <a:srcRect b="0" l="0" r="0" t="0"/>
          <a:stretch/>
        </p:blipFill>
        <p:spPr>
          <a:xfrm>
            <a:off x="3514689" y="2082584"/>
            <a:ext cx="2143200" cy="1314599"/>
          </a:xfrm>
          <a:prstGeom prst="rect">
            <a:avLst/>
          </a:prstGeom>
          <a:noFill/>
          <a:ln>
            <a:noFill/>
          </a:ln>
        </p:spPr>
      </p:pic>
      <p:pic>
        <p:nvPicPr>
          <p:cNvPr id="372" name="Shape 372"/>
          <p:cNvPicPr preferRelativeResize="0"/>
          <p:nvPr/>
        </p:nvPicPr>
        <p:blipFill rotWithShape="1">
          <a:blip r:embed="rId5">
            <a:alphaModFix/>
          </a:blip>
          <a:srcRect b="0" l="0" r="0" t="0"/>
          <a:stretch/>
        </p:blipFill>
        <p:spPr>
          <a:xfrm rot="154653">
            <a:off x="3168860" y="2953156"/>
            <a:ext cx="873884" cy="873884"/>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3" name="Shape 373"/>
          <p:cNvPicPr preferRelativeResize="0"/>
          <p:nvPr/>
        </p:nvPicPr>
        <p:blipFill rotWithShape="1">
          <a:blip r:embed="rId6">
            <a:alphaModFix/>
          </a:blip>
          <a:srcRect b="0" l="0" r="0" t="0"/>
          <a:stretch/>
        </p:blipFill>
        <p:spPr>
          <a:xfrm rot="399832">
            <a:off x="1358480" y="1820758"/>
            <a:ext cx="873803" cy="873803"/>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4" name="Shape 374"/>
          <p:cNvPicPr preferRelativeResize="0"/>
          <p:nvPr/>
        </p:nvPicPr>
        <p:blipFill rotWithShape="1">
          <a:blip r:embed="rId7">
            <a:alphaModFix/>
          </a:blip>
          <a:srcRect b="0" l="0" r="0" t="0"/>
          <a:stretch/>
        </p:blipFill>
        <p:spPr>
          <a:xfrm rot="874522">
            <a:off x="3849927" y="1515524"/>
            <a:ext cx="873821" cy="867927"/>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5" name="Shape 375"/>
          <p:cNvPicPr preferRelativeResize="0"/>
          <p:nvPr/>
        </p:nvPicPr>
        <p:blipFill rotWithShape="1">
          <a:blip r:embed="rId8">
            <a:alphaModFix/>
          </a:blip>
          <a:srcRect b="0" l="0" r="0" t="0"/>
          <a:stretch/>
        </p:blipFill>
        <p:spPr>
          <a:xfrm rot="1638787">
            <a:off x="5245145" y="2743674"/>
            <a:ext cx="873482" cy="873482"/>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6" name="Shape 376"/>
          <p:cNvPicPr preferRelativeResize="0"/>
          <p:nvPr/>
        </p:nvPicPr>
        <p:blipFill rotWithShape="1">
          <a:blip r:embed="rId9">
            <a:alphaModFix/>
          </a:blip>
          <a:srcRect b="0" l="0" r="0" t="0"/>
          <a:stretch/>
        </p:blipFill>
        <p:spPr>
          <a:xfrm>
            <a:off x="6149577" y="2286790"/>
            <a:ext cx="873600" cy="873600"/>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7" name="Shape 377"/>
          <p:cNvPicPr preferRelativeResize="0"/>
          <p:nvPr/>
        </p:nvPicPr>
        <p:blipFill rotWithShape="1">
          <a:blip r:embed="rId10">
            <a:alphaModFix/>
          </a:blip>
          <a:srcRect b="0" l="0" r="0" t="0"/>
          <a:stretch/>
        </p:blipFill>
        <p:spPr>
          <a:xfrm rot="206701">
            <a:off x="5281250" y="1583079"/>
            <a:ext cx="873678" cy="873678"/>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8" name="Shape 378"/>
          <p:cNvPicPr preferRelativeResize="0"/>
          <p:nvPr/>
        </p:nvPicPr>
        <p:blipFill rotWithShape="1">
          <a:blip r:embed="rId11">
            <a:alphaModFix/>
          </a:blip>
          <a:srcRect b="0" l="0" r="0" t="0"/>
          <a:stretch/>
        </p:blipFill>
        <p:spPr>
          <a:xfrm rot="239838">
            <a:off x="4153200" y="3059399"/>
            <a:ext cx="873625" cy="873625"/>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pic>
        <p:nvPicPr>
          <p:cNvPr id="379" name="Shape 379"/>
          <p:cNvPicPr preferRelativeResize="0"/>
          <p:nvPr/>
        </p:nvPicPr>
        <p:blipFill rotWithShape="1">
          <a:blip r:embed="rId12">
            <a:alphaModFix/>
          </a:blip>
          <a:srcRect b="0" l="0" r="0" t="0"/>
          <a:stretch/>
        </p:blipFill>
        <p:spPr>
          <a:xfrm rot="-1086312">
            <a:off x="2744496" y="1573971"/>
            <a:ext cx="873656" cy="873656"/>
          </a:xfrm>
          <a:prstGeom prst="rect">
            <a:avLst/>
          </a:prstGeom>
          <a:solidFill>
            <a:srgbClr val="ECECEC"/>
          </a:solidFill>
          <a:ln cap="sq" cmpd="sng" w="190500">
            <a:solidFill>
              <a:srgbClr val="FFFFFF"/>
            </a:solidFill>
            <a:prstDash val="solid"/>
            <a:miter/>
            <a:headEnd len="med" w="med" type="none"/>
            <a:tailEnd len="med" w="med" type="none"/>
          </a:ln>
          <a:effectLst>
            <a:outerShdw blurRad="65000" kx="195000" rotWithShape="0" algn="tl" dir="12900000" dist="50800" ky="195000">
              <a:srgbClr val="000000">
                <a:alpha val="29803"/>
              </a:srgbClr>
            </a:outerShdw>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77"/>
                                        </p:tgtEl>
                                        <p:attrNameLst>
                                          <p:attrName>style.visibility</p:attrName>
                                        </p:attrNameLst>
                                      </p:cBhvr>
                                      <p:to>
                                        <p:strVal val="visible"/>
                                      </p:to>
                                    </p:set>
                                    <p:anim calcmode="lin" valueType="num">
                                      <p:cBhvr additive="base">
                                        <p:cTn dur="500"/>
                                        <p:tgtEl>
                                          <p:spTgt spid="37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500"/>
                                        <p:tgtEl>
                                          <p:spTgt spid="3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500"/>
                                        <p:tgtEl>
                                          <p:spTgt spid="3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500"/>
                                        <p:tgtEl>
                                          <p:spTgt spid="37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500"/>
                                        <p:tgtEl>
                                          <p:spTgt spid="37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500"/>
                                        <p:tgtEl>
                                          <p:spTgt spid="37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500"/>
                                        <p:tgtEl>
                                          <p:spTgt spid="3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500"/>
                                        <p:tgtEl>
                                          <p:spTgt spid="3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500"/>
                                        <p:tgtEl>
                                          <p:spTgt spid="373"/>
                                        </p:tgtEl>
                                        <p:attrNameLst>
                                          <p:attrName>ppt_x</p:attrName>
                                        </p:attrNameLst>
                                      </p:cBhvr>
                                      <p:tavLst>
                                        <p:tav fmla="" tm="0">
                                          <p:val>
                                            <p:strVal val="#ppt_x"/>
                                          </p:val>
                                        </p:tav>
                                        <p:tav fmla="" tm="100000">
                                          <p:val>
                                            <p:strVal val="#ppt_x+1"/>
                                          </p:val>
                                        </p:tav>
                                      </p:tavLst>
                                    </p:anim>
                                    <p:set>
                                      <p:cBhvr>
                                        <p:cTn dur="1" fill="hold">
                                          <p:stCondLst>
                                            <p:cond delay="500"/>
                                          </p:stCondLst>
                                        </p:cTn>
                                        <p:tgtEl>
                                          <p:spTgt spid="373"/>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6"/>
                                        </p:tgtEl>
                                        <p:attrNameLst>
                                          <p:attrName>ppt_x</p:attrName>
                                        </p:attrNameLst>
                                      </p:cBhvr>
                                      <p:tavLst>
                                        <p:tav fmla="" tm="0">
                                          <p:val>
                                            <p:strVal val="#ppt_x"/>
                                          </p:val>
                                        </p:tav>
                                        <p:tav fmla="" tm="100000">
                                          <p:val>
                                            <p:strVal val="#ppt_x+1"/>
                                          </p:val>
                                        </p:tav>
                                      </p:tavLst>
                                    </p:anim>
                                    <p:set>
                                      <p:cBhvr>
                                        <p:cTn dur="1" fill="hold">
                                          <p:stCondLst>
                                            <p:cond delay="500"/>
                                          </p:stCondLst>
                                        </p:cTn>
                                        <p:tgtEl>
                                          <p:spTgt spid="376"/>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9"/>
                                        </p:tgtEl>
                                        <p:attrNameLst>
                                          <p:attrName>ppt_x</p:attrName>
                                        </p:attrNameLst>
                                      </p:cBhvr>
                                      <p:tavLst>
                                        <p:tav fmla="" tm="0">
                                          <p:val>
                                            <p:strVal val="#ppt_x"/>
                                          </p:val>
                                        </p:tav>
                                        <p:tav fmla="" tm="100000">
                                          <p:val>
                                            <p:strVal val="#ppt_x+1"/>
                                          </p:val>
                                        </p:tav>
                                      </p:tavLst>
                                    </p:anim>
                                    <p:set>
                                      <p:cBhvr>
                                        <p:cTn dur="1" fill="hold">
                                          <p:stCondLst>
                                            <p:cond delay="500"/>
                                          </p:stCondLst>
                                        </p:cTn>
                                        <p:tgtEl>
                                          <p:spTgt spid="379"/>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2"/>
                                        </p:tgtEl>
                                        <p:attrNameLst>
                                          <p:attrName>ppt_x</p:attrName>
                                        </p:attrNameLst>
                                      </p:cBhvr>
                                      <p:tavLst>
                                        <p:tav fmla="" tm="0">
                                          <p:val>
                                            <p:strVal val="#ppt_x"/>
                                          </p:val>
                                        </p:tav>
                                        <p:tav fmla="" tm="100000">
                                          <p:val>
                                            <p:strVal val="#ppt_x+1"/>
                                          </p:val>
                                        </p:tav>
                                      </p:tavLst>
                                    </p:anim>
                                    <p:set>
                                      <p:cBhvr>
                                        <p:cTn dur="1" fill="hold">
                                          <p:stCondLst>
                                            <p:cond delay="500"/>
                                          </p:stCondLst>
                                        </p:cTn>
                                        <p:tgtEl>
                                          <p:spTgt spid="372"/>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4"/>
                                        </p:tgtEl>
                                        <p:attrNameLst>
                                          <p:attrName>ppt_x</p:attrName>
                                        </p:attrNameLst>
                                      </p:cBhvr>
                                      <p:tavLst>
                                        <p:tav fmla="" tm="0">
                                          <p:val>
                                            <p:strVal val="#ppt_x"/>
                                          </p:val>
                                        </p:tav>
                                        <p:tav fmla="" tm="100000">
                                          <p:val>
                                            <p:strVal val="#ppt_x+1"/>
                                          </p:val>
                                        </p:tav>
                                      </p:tavLst>
                                    </p:anim>
                                    <p:set>
                                      <p:cBhvr>
                                        <p:cTn dur="1" fill="hold">
                                          <p:stCondLst>
                                            <p:cond delay="500"/>
                                          </p:stCondLst>
                                        </p:cTn>
                                        <p:tgtEl>
                                          <p:spTgt spid="374"/>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5"/>
                                        </p:tgtEl>
                                        <p:attrNameLst>
                                          <p:attrName>ppt_x</p:attrName>
                                        </p:attrNameLst>
                                      </p:cBhvr>
                                      <p:tavLst>
                                        <p:tav fmla="" tm="0">
                                          <p:val>
                                            <p:strVal val="#ppt_x"/>
                                          </p:val>
                                        </p:tav>
                                        <p:tav fmla="" tm="100000">
                                          <p:val>
                                            <p:strVal val="#ppt_x+1"/>
                                          </p:val>
                                        </p:tav>
                                      </p:tavLst>
                                    </p:anim>
                                    <p:set>
                                      <p:cBhvr>
                                        <p:cTn dur="1" fill="hold">
                                          <p:stCondLst>
                                            <p:cond delay="500"/>
                                          </p:stCondLst>
                                        </p:cTn>
                                        <p:tgtEl>
                                          <p:spTgt spid="375"/>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8"/>
                                        </p:tgtEl>
                                        <p:attrNameLst>
                                          <p:attrName>ppt_x</p:attrName>
                                        </p:attrNameLst>
                                      </p:cBhvr>
                                      <p:tavLst>
                                        <p:tav fmla="" tm="0">
                                          <p:val>
                                            <p:strVal val="#ppt_x"/>
                                          </p:val>
                                        </p:tav>
                                        <p:tav fmla="" tm="100000">
                                          <p:val>
                                            <p:strVal val="#ppt_x+1"/>
                                          </p:val>
                                        </p:tav>
                                      </p:tavLst>
                                    </p:anim>
                                    <p:set>
                                      <p:cBhvr>
                                        <p:cTn dur="1" fill="hold">
                                          <p:stCondLst>
                                            <p:cond delay="500"/>
                                          </p:stCondLst>
                                        </p:cTn>
                                        <p:tgtEl>
                                          <p:spTgt spid="378"/>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77"/>
                                        </p:tgtEl>
                                        <p:attrNameLst>
                                          <p:attrName>ppt_x</p:attrName>
                                        </p:attrNameLst>
                                      </p:cBhvr>
                                      <p:tavLst>
                                        <p:tav fmla="" tm="0">
                                          <p:val>
                                            <p:strVal val="#ppt_x"/>
                                          </p:val>
                                        </p:tav>
                                        <p:tav fmla="" tm="100000">
                                          <p:val>
                                            <p:strVal val="#ppt_x+1"/>
                                          </p:val>
                                        </p:tav>
                                      </p:tavLst>
                                    </p:anim>
                                    <p:set>
                                      <p:cBhvr>
                                        <p:cTn dur="1" fill="hold">
                                          <p:stCondLst>
                                            <p:cond delay="500"/>
                                          </p:stCondLst>
                                        </p:cTn>
                                        <p:tgtEl>
                                          <p:spTgt spid="377"/>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369"/>
                                        </p:tgtEl>
                                        <p:attrNameLst>
                                          <p:attrName>ppt_x</p:attrName>
                                        </p:attrNameLst>
                                      </p:cBhvr>
                                      <p:tavLst>
                                        <p:tav fmla="" tm="0">
                                          <p:val>
                                            <p:strVal val="#ppt_x"/>
                                          </p:val>
                                        </p:tav>
                                        <p:tav fmla="" tm="100000">
                                          <p:val>
                                            <p:strVal val="#ppt_x+1"/>
                                          </p:val>
                                        </p:tav>
                                      </p:tavLst>
                                    </p:anim>
                                    <p:set>
                                      <p:cBhvr>
                                        <p:cTn dur="1" fill="hold">
                                          <p:stCondLst>
                                            <p:cond delay="500"/>
                                          </p:stCondLst>
                                        </p:cTn>
                                        <p:tgtEl>
                                          <p:spTgt spid="369"/>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1000"/>
                                        <p:tgtEl>
                                          <p:spTgt spid="3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pic>
        <p:nvPicPr>
          <p:cNvPr id="385" name="Shape 385"/>
          <p:cNvPicPr preferRelativeResize="0"/>
          <p:nvPr/>
        </p:nvPicPr>
        <p:blipFill>
          <a:blip r:embed="rId3">
            <a:alphaModFix/>
          </a:blip>
          <a:stretch>
            <a:fillRect/>
          </a:stretch>
        </p:blipFill>
        <p:spPr>
          <a:xfrm>
            <a:off x="494000" y="1143000"/>
            <a:ext cx="7148150" cy="2869500"/>
          </a:xfrm>
          <a:prstGeom prst="rect">
            <a:avLst/>
          </a:prstGeom>
          <a:noFill/>
          <a:ln>
            <a:noFill/>
          </a:ln>
        </p:spPr>
      </p:pic>
      <p:sp>
        <p:nvSpPr>
          <p:cNvPr id="386" name="Shape 386"/>
          <p:cNvSpPr txBox="1"/>
          <p:nvPr/>
        </p:nvSpPr>
        <p:spPr>
          <a:xfrm>
            <a:off x="414337" y="182166"/>
            <a:ext cx="56874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WINDOWS</a:t>
            </a:r>
            <a:r>
              <a:rPr lang="en-US" sz="2500">
                <a:solidFill>
                  <a:srgbClr val="1E1E1E"/>
                </a:solidFill>
              </a:rPr>
              <a:t> ENDPOINT PROTECTION</a:t>
            </a:r>
          </a:p>
        </p:txBody>
      </p:sp>
      <p:sp>
        <p:nvSpPr>
          <p:cNvPr id="387" name="Shape 387"/>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b="1" lang="en-US" sz="1800">
                <a:solidFill>
                  <a:srgbClr val="009EE0"/>
                </a:solidFill>
              </a:rPr>
              <a:t>B</a:t>
            </a:r>
            <a:r>
              <a:rPr lang="en-US" sz="1800">
                <a:solidFill>
                  <a:srgbClr val="009EE0"/>
                </a:solidFill>
              </a:rPr>
              <a:t>itdefender </a:t>
            </a:r>
            <a:r>
              <a:rPr b="1" lang="en-US" sz="1800">
                <a:solidFill>
                  <a:srgbClr val="009EE0"/>
                </a:solidFill>
              </a:rPr>
              <a:t>E</a:t>
            </a:r>
            <a:r>
              <a:rPr lang="en-US" sz="1800">
                <a:solidFill>
                  <a:srgbClr val="009EE0"/>
                </a:solidFill>
              </a:rPr>
              <a:t>ndpoint </a:t>
            </a:r>
            <a:r>
              <a:rPr b="1" lang="en-US" sz="1800">
                <a:solidFill>
                  <a:srgbClr val="009EE0"/>
                </a:solidFill>
              </a:rPr>
              <a:t>S</a:t>
            </a:r>
            <a:r>
              <a:rPr lang="en-US" sz="1800">
                <a:solidFill>
                  <a:srgbClr val="009EE0"/>
                </a:solidFill>
              </a:rPr>
              <a:t>ecurity </a:t>
            </a:r>
            <a:r>
              <a:rPr b="1" lang="en-US" sz="1800">
                <a:solidFill>
                  <a:srgbClr val="009EE0"/>
                </a:solidFill>
              </a:rPr>
              <a:t>T</a:t>
            </a:r>
            <a:r>
              <a:rPr lang="en-US" sz="1800">
                <a:solidFill>
                  <a:srgbClr val="009EE0"/>
                </a:solidFill>
              </a:rPr>
              <a:t>ools for Windows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nvSpPr>
        <p:spPr>
          <a:xfrm>
            <a:off x="378350" y="3089225"/>
            <a:ext cx="7134900" cy="1872900"/>
          </a:xfrm>
          <a:prstGeom prst="rect">
            <a:avLst/>
          </a:prstGeom>
          <a:noFill/>
          <a:ln>
            <a:noFill/>
          </a:ln>
        </p:spPr>
        <p:txBody>
          <a:bodyPr anchorCtr="0" anchor="t" bIns="91425" lIns="91425" rIns="91425" tIns="91425">
            <a:noAutofit/>
          </a:bodyPr>
          <a:lstStyle/>
          <a:p>
            <a:pPr lvl="0">
              <a:spcBef>
                <a:spcPts val="0"/>
              </a:spcBef>
              <a:buClr>
                <a:schemeClr val="dk1"/>
              </a:buClr>
              <a:buSzPct val="91666"/>
              <a:buFont typeface="Arial"/>
              <a:buNone/>
            </a:pPr>
            <a:r>
              <a:rPr lang="en-US" sz="1200"/>
              <a:t>On Linux systems, </a:t>
            </a:r>
            <a:r>
              <a:rPr b="1" lang="en-US" sz="1200">
                <a:solidFill>
                  <a:srgbClr val="FF0000"/>
                </a:solidFill>
              </a:rPr>
              <a:t>on-access scanning</a:t>
            </a:r>
            <a:r>
              <a:rPr lang="en-US" sz="1200"/>
              <a:t> support is provided in the following situations:</a:t>
            </a:r>
          </a:p>
          <a:p>
            <a:pPr lvl="0">
              <a:spcBef>
                <a:spcPts val="0"/>
              </a:spcBef>
              <a:buClr>
                <a:schemeClr val="dk1"/>
              </a:buClr>
              <a:buFont typeface="Arial"/>
              <a:buNone/>
            </a:pPr>
            <a:r>
              <a:t/>
            </a:r>
            <a:endParaRPr sz="1200"/>
          </a:p>
          <a:p>
            <a:pPr lvl="0">
              <a:spcBef>
                <a:spcPts val="0"/>
              </a:spcBef>
              <a:buClr>
                <a:schemeClr val="dk1"/>
              </a:buClr>
              <a:buFont typeface="Arial"/>
              <a:buNone/>
            </a:pPr>
            <a:r>
              <a:t/>
            </a:r>
            <a:endParaRPr sz="1200"/>
          </a:p>
          <a:p>
            <a:pPr lvl="0">
              <a:spcBef>
                <a:spcPts val="0"/>
              </a:spcBef>
              <a:buClr>
                <a:schemeClr val="dk1"/>
              </a:buClr>
              <a:buFont typeface="Arial"/>
              <a:buNone/>
            </a:pPr>
            <a:r>
              <a:t/>
            </a:r>
            <a:endParaRPr sz="1200"/>
          </a:p>
          <a:p>
            <a:pPr lvl="0">
              <a:spcBef>
                <a:spcPts val="0"/>
              </a:spcBef>
              <a:buClr>
                <a:schemeClr val="dk1"/>
              </a:buClr>
              <a:buFont typeface="Arial"/>
              <a:buNone/>
            </a:pPr>
            <a:r>
              <a:t/>
            </a:r>
            <a:endParaRPr sz="1200"/>
          </a:p>
          <a:p>
            <a:pPr lvl="0">
              <a:spcBef>
                <a:spcPts val="0"/>
              </a:spcBef>
              <a:buClr>
                <a:schemeClr val="dk1"/>
              </a:buClr>
              <a:buFont typeface="Arial"/>
              <a:buNone/>
            </a:pPr>
            <a:r>
              <a:t/>
            </a:r>
            <a:endParaRPr sz="1200"/>
          </a:p>
          <a:p>
            <a:pPr lvl="0">
              <a:spcBef>
                <a:spcPts val="0"/>
              </a:spcBef>
              <a:buClr>
                <a:schemeClr val="dk1"/>
              </a:buClr>
              <a:buSzPct val="91666"/>
              <a:buFont typeface="Arial"/>
              <a:buNone/>
            </a:pPr>
            <a:r>
              <a:rPr lang="en-US" sz="1200"/>
              <a:t>Fanotify and DazukoFS enable third-party applications to control file access on Linux systems.</a:t>
            </a:r>
          </a:p>
          <a:p>
            <a:pPr lvl="0">
              <a:spcBef>
                <a:spcPts val="0"/>
              </a:spcBef>
              <a:buNone/>
            </a:pPr>
            <a:r>
              <a:rPr lang="en-US" sz="1200"/>
              <a:t>For any other distribution or kernel version you need to manually compile the DazukoFS module.</a:t>
            </a:r>
          </a:p>
        </p:txBody>
      </p:sp>
      <p:pic>
        <p:nvPicPr>
          <p:cNvPr id="394" name="Shape 394"/>
          <p:cNvPicPr preferRelativeResize="0"/>
          <p:nvPr/>
        </p:nvPicPr>
        <p:blipFill>
          <a:blip r:embed="rId3">
            <a:alphaModFix/>
          </a:blip>
          <a:stretch>
            <a:fillRect/>
          </a:stretch>
        </p:blipFill>
        <p:spPr>
          <a:xfrm>
            <a:off x="460075" y="3416196"/>
            <a:ext cx="6682624" cy="806599"/>
          </a:xfrm>
          <a:prstGeom prst="rect">
            <a:avLst/>
          </a:prstGeom>
          <a:noFill/>
          <a:ln>
            <a:noFill/>
          </a:ln>
        </p:spPr>
      </p:pic>
      <p:sp>
        <p:nvSpPr>
          <p:cNvPr id="395" name="Shape 395"/>
          <p:cNvSpPr txBox="1"/>
          <p:nvPr/>
        </p:nvSpPr>
        <p:spPr>
          <a:xfrm>
            <a:off x="414337" y="182166"/>
            <a:ext cx="56874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LINUX ENDPOINT PROTECTION</a:t>
            </a:r>
          </a:p>
        </p:txBody>
      </p:sp>
      <p:sp>
        <p:nvSpPr>
          <p:cNvPr id="396" name="Shape 396"/>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b="1" lang="en-US" sz="1800">
                <a:solidFill>
                  <a:srgbClr val="009EE0"/>
                </a:solidFill>
              </a:rPr>
              <a:t>B</a:t>
            </a:r>
            <a:r>
              <a:rPr lang="en-US" sz="1800">
                <a:solidFill>
                  <a:srgbClr val="009EE0"/>
                </a:solidFill>
              </a:rPr>
              <a:t>itdefender </a:t>
            </a:r>
            <a:r>
              <a:rPr b="1" lang="en-US" sz="1800">
                <a:solidFill>
                  <a:srgbClr val="009EE0"/>
                </a:solidFill>
              </a:rPr>
              <a:t>E</a:t>
            </a:r>
            <a:r>
              <a:rPr lang="en-US" sz="1800">
                <a:solidFill>
                  <a:srgbClr val="009EE0"/>
                </a:solidFill>
              </a:rPr>
              <a:t>ndpoint </a:t>
            </a:r>
            <a:r>
              <a:rPr b="1" lang="en-US" sz="1800">
                <a:solidFill>
                  <a:srgbClr val="009EE0"/>
                </a:solidFill>
              </a:rPr>
              <a:t>S</a:t>
            </a:r>
            <a:r>
              <a:rPr lang="en-US" sz="1800">
                <a:solidFill>
                  <a:srgbClr val="009EE0"/>
                </a:solidFill>
              </a:rPr>
              <a:t>ecurity </a:t>
            </a:r>
            <a:r>
              <a:rPr b="1" lang="en-US" sz="1800">
                <a:solidFill>
                  <a:srgbClr val="009EE0"/>
                </a:solidFill>
              </a:rPr>
              <a:t>T</a:t>
            </a:r>
            <a:r>
              <a:rPr lang="en-US" sz="1800">
                <a:solidFill>
                  <a:srgbClr val="009EE0"/>
                </a:solidFill>
              </a:rPr>
              <a:t>ools for Linux</a:t>
            </a:r>
          </a:p>
        </p:txBody>
      </p:sp>
      <p:pic>
        <p:nvPicPr>
          <p:cNvPr id="397" name="Shape 397"/>
          <p:cNvPicPr preferRelativeResize="0"/>
          <p:nvPr/>
        </p:nvPicPr>
        <p:blipFill>
          <a:blip r:embed="rId4">
            <a:alphaModFix/>
          </a:blip>
          <a:stretch>
            <a:fillRect/>
          </a:stretch>
        </p:blipFill>
        <p:spPr>
          <a:xfrm>
            <a:off x="452203" y="1193534"/>
            <a:ext cx="6682624" cy="18399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b="0" l="0" r="0" t="0"/>
          <a:stretch/>
        </p:blipFill>
        <p:spPr>
          <a:xfrm>
            <a:off x="1135856" y="344573"/>
            <a:ext cx="6872100" cy="5143500"/>
          </a:xfrm>
          <a:prstGeom prst="rect">
            <a:avLst/>
          </a:prstGeom>
          <a:noFill/>
          <a:ln>
            <a:noFill/>
          </a:ln>
        </p:spPr>
      </p:pic>
      <p:pic>
        <p:nvPicPr>
          <p:cNvPr id="238" name="Shape 238"/>
          <p:cNvPicPr preferRelativeResize="0"/>
          <p:nvPr/>
        </p:nvPicPr>
        <p:blipFill rotWithShape="1">
          <a:blip r:embed="rId4">
            <a:alphaModFix/>
          </a:blip>
          <a:srcRect b="0" l="0" r="0" t="0"/>
          <a:stretch/>
        </p:blipFill>
        <p:spPr>
          <a:xfrm>
            <a:off x="1135856" y="344573"/>
            <a:ext cx="6872100" cy="5143500"/>
          </a:xfrm>
          <a:prstGeom prst="rect">
            <a:avLst/>
          </a:prstGeom>
          <a:noFill/>
          <a:ln>
            <a:noFill/>
          </a:ln>
        </p:spPr>
      </p:pic>
      <p:sp>
        <p:nvSpPr>
          <p:cNvPr id="239" name="Shape 239"/>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0" lvl="0" marL="0" marR="0" rtl="0" algn="l">
              <a:lnSpc>
                <a:spcPct val="90000"/>
              </a:lnSpc>
              <a:spcBef>
                <a:spcPts val="0"/>
              </a:spcBef>
              <a:buClr>
                <a:schemeClr val="dk1"/>
              </a:buClr>
              <a:buSzPct val="25000"/>
              <a:buFont typeface="Arial"/>
              <a:buNone/>
            </a:pPr>
            <a:r>
              <a:rPr b="1" i="0" lang="en-US" sz="2100" u="none" cap="none" strike="noStrike">
                <a:solidFill>
                  <a:schemeClr val="dk1"/>
                </a:solidFill>
                <a:latin typeface="Calibri"/>
                <a:ea typeface="Calibri"/>
                <a:cs typeface="Calibri"/>
                <a:sym typeface="Calibri"/>
              </a:rPr>
              <a:t>WHO IS BITDEFENDER</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2000"/>
                                        <p:tgtEl>
                                          <p:spTgt spid="237"/>
                                        </p:tgtEl>
                                      </p:cBhvr>
                                    </p:animEffect>
                                  </p:childTnLst>
                                </p:cTn>
                              </p:par>
                              <p:par>
                                <p:cTn fill="hold" nodeType="withEffect" presetClass="entr" presetID="23" presetSubtype="16">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ppt_w</p:attrName>
                                        </p:attrNameLst>
                                      </p:cBhvr>
                                      <p:tavLst>
                                        <p:tav fmla="" tm="0">
                                          <p:val>
                                            <p:strVal val="0"/>
                                          </p:val>
                                        </p:tav>
                                        <p:tav fmla="" tm="100000">
                                          <p:val>
                                            <p:strVal val="#ppt_w"/>
                                          </p:val>
                                        </p:tav>
                                      </p:tavLst>
                                    </p:anim>
                                    <p:anim calcmode="lin" valueType="num">
                                      <p:cBhvr additive="base">
                                        <p:cTn dur="500"/>
                                        <p:tgtEl>
                                          <p:spTgt spid="2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2" name="Shape 402"/>
        <p:cNvGrpSpPr/>
        <p:nvPr/>
      </p:nvGrpSpPr>
      <p:grpSpPr>
        <a:xfrm>
          <a:off x="0" y="0"/>
          <a:ext cx="0" cy="0"/>
          <a:chOff x="0" y="0"/>
          <a:chExt cx="0" cy="0"/>
        </a:xfrm>
      </p:grpSpPr>
      <p:pic>
        <p:nvPicPr>
          <p:cNvPr id="403" name="Shape 403"/>
          <p:cNvPicPr preferRelativeResize="0"/>
          <p:nvPr/>
        </p:nvPicPr>
        <p:blipFill>
          <a:blip r:embed="rId3">
            <a:alphaModFix/>
          </a:blip>
          <a:stretch>
            <a:fillRect/>
          </a:stretch>
        </p:blipFill>
        <p:spPr>
          <a:xfrm>
            <a:off x="455725" y="1652599"/>
            <a:ext cx="7089226" cy="1882075"/>
          </a:xfrm>
          <a:prstGeom prst="rect">
            <a:avLst/>
          </a:prstGeom>
          <a:noFill/>
          <a:ln>
            <a:noFill/>
          </a:ln>
        </p:spPr>
      </p:pic>
      <p:sp>
        <p:nvSpPr>
          <p:cNvPr id="404" name="Shape 404"/>
          <p:cNvSpPr txBox="1"/>
          <p:nvPr/>
        </p:nvSpPr>
        <p:spPr>
          <a:xfrm>
            <a:off x="414337" y="182166"/>
            <a:ext cx="56874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MAC</a:t>
            </a:r>
            <a:r>
              <a:rPr lang="en-US" sz="2500">
                <a:solidFill>
                  <a:srgbClr val="1E1E1E"/>
                </a:solidFill>
              </a:rPr>
              <a:t> ENDPOINT PROTECTION</a:t>
            </a:r>
          </a:p>
        </p:txBody>
      </p:sp>
      <p:sp>
        <p:nvSpPr>
          <p:cNvPr id="405" name="Shape 405"/>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b="1" lang="en-US" sz="1800">
                <a:solidFill>
                  <a:srgbClr val="009EE0"/>
                </a:solidFill>
              </a:rPr>
              <a:t>B</a:t>
            </a:r>
            <a:r>
              <a:rPr lang="en-US" sz="1800">
                <a:solidFill>
                  <a:srgbClr val="009EE0"/>
                </a:solidFill>
              </a:rPr>
              <a:t>itdefender </a:t>
            </a:r>
            <a:r>
              <a:rPr b="1" lang="en-US" sz="1800">
                <a:solidFill>
                  <a:srgbClr val="009EE0"/>
                </a:solidFill>
              </a:rPr>
              <a:t>E</a:t>
            </a:r>
            <a:r>
              <a:rPr lang="en-US" sz="1800">
                <a:solidFill>
                  <a:srgbClr val="009EE0"/>
                </a:solidFill>
              </a:rPr>
              <a:t>ndpoint </a:t>
            </a:r>
            <a:r>
              <a:rPr b="1" lang="en-US" sz="1800">
                <a:solidFill>
                  <a:srgbClr val="009EE0"/>
                </a:solidFill>
              </a:rPr>
              <a:t>S</a:t>
            </a:r>
            <a:r>
              <a:rPr lang="en-US" sz="1800">
                <a:solidFill>
                  <a:srgbClr val="009EE0"/>
                </a:solidFill>
              </a:rPr>
              <a:t>ecurity </a:t>
            </a:r>
            <a:r>
              <a:rPr b="1" lang="en-US" sz="1800">
                <a:solidFill>
                  <a:srgbClr val="009EE0"/>
                </a:solidFill>
              </a:rPr>
              <a:t>T</a:t>
            </a:r>
            <a:r>
              <a:rPr lang="en-US" sz="1800">
                <a:solidFill>
                  <a:srgbClr val="009EE0"/>
                </a:solidFill>
              </a:rPr>
              <a:t>ools for Mac</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0" name="Shape 410"/>
        <p:cNvGrpSpPr/>
        <p:nvPr/>
      </p:nvGrpSpPr>
      <p:grpSpPr>
        <a:xfrm>
          <a:off x="0" y="0"/>
          <a:ext cx="0" cy="0"/>
          <a:chOff x="0" y="0"/>
          <a:chExt cx="0" cy="0"/>
        </a:xfrm>
      </p:grpSpPr>
      <p:pic>
        <p:nvPicPr>
          <p:cNvPr descr="Protect icon" id="411" name="Shape 411"/>
          <p:cNvPicPr preferRelativeResize="0"/>
          <p:nvPr/>
        </p:nvPicPr>
        <p:blipFill rotWithShape="1">
          <a:blip r:embed="rId3">
            <a:alphaModFix/>
          </a:blip>
          <a:srcRect b="0" l="0" r="0" t="0"/>
          <a:stretch/>
        </p:blipFill>
        <p:spPr>
          <a:xfrm>
            <a:off x="1357835" y="1444168"/>
            <a:ext cx="437400" cy="437400"/>
          </a:xfrm>
          <a:prstGeom prst="rect">
            <a:avLst/>
          </a:prstGeom>
          <a:noFill/>
          <a:ln>
            <a:noFill/>
          </a:ln>
        </p:spPr>
      </p:pic>
      <p:pic>
        <p:nvPicPr>
          <p:cNvPr descr="Apps Firewall icon" id="412" name="Shape 412"/>
          <p:cNvPicPr preferRelativeResize="0"/>
          <p:nvPr/>
        </p:nvPicPr>
        <p:blipFill rotWithShape="1">
          <a:blip r:embed="rId4">
            <a:alphaModFix/>
          </a:blip>
          <a:srcRect b="0" l="0" r="0" t="0"/>
          <a:stretch/>
        </p:blipFill>
        <p:spPr>
          <a:xfrm>
            <a:off x="1357835" y="2023927"/>
            <a:ext cx="437400" cy="437400"/>
          </a:xfrm>
          <a:prstGeom prst="rect">
            <a:avLst/>
          </a:prstGeom>
          <a:noFill/>
          <a:ln>
            <a:noFill/>
          </a:ln>
        </p:spPr>
      </p:pic>
      <p:pic>
        <p:nvPicPr>
          <p:cNvPr descr="content icon" id="413" name="Shape 413"/>
          <p:cNvPicPr preferRelativeResize="0"/>
          <p:nvPr/>
        </p:nvPicPr>
        <p:blipFill rotWithShape="1">
          <a:blip r:embed="rId5">
            <a:alphaModFix/>
          </a:blip>
          <a:srcRect b="0" l="0" r="0" t="0"/>
          <a:stretch/>
        </p:blipFill>
        <p:spPr>
          <a:xfrm>
            <a:off x="1357825" y="2561195"/>
            <a:ext cx="437400" cy="437400"/>
          </a:xfrm>
          <a:prstGeom prst="rect">
            <a:avLst/>
          </a:prstGeom>
          <a:noFill/>
          <a:ln>
            <a:noFill/>
          </a:ln>
        </p:spPr>
      </p:pic>
      <p:pic>
        <p:nvPicPr>
          <p:cNvPr descr="Control Panel icon" id="414" name="Shape 414"/>
          <p:cNvPicPr preferRelativeResize="0"/>
          <p:nvPr/>
        </p:nvPicPr>
        <p:blipFill rotWithShape="1">
          <a:blip r:embed="rId6">
            <a:alphaModFix/>
          </a:blip>
          <a:srcRect b="0" l="0" r="0" t="0"/>
          <a:stretch/>
        </p:blipFill>
        <p:spPr>
          <a:xfrm>
            <a:off x="1357825" y="3037287"/>
            <a:ext cx="437400" cy="437400"/>
          </a:xfrm>
          <a:prstGeom prst="rect">
            <a:avLst/>
          </a:prstGeom>
          <a:noFill/>
          <a:ln>
            <a:noFill/>
          </a:ln>
        </p:spPr>
      </p:pic>
      <p:pic>
        <p:nvPicPr>
          <p:cNvPr descr="Office Customer Male Light icon" id="415" name="Shape 415"/>
          <p:cNvPicPr preferRelativeResize="0"/>
          <p:nvPr/>
        </p:nvPicPr>
        <p:blipFill rotWithShape="1">
          <a:blip r:embed="rId7">
            <a:alphaModFix/>
          </a:blip>
          <a:srcRect b="0" l="0" r="0" t="0"/>
          <a:stretch/>
        </p:blipFill>
        <p:spPr>
          <a:xfrm>
            <a:off x="1357825" y="3588205"/>
            <a:ext cx="437400" cy="437400"/>
          </a:xfrm>
          <a:prstGeom prst="rect">
            <a:avLst/>
          </a:prstGeom>
          <a:noFill/>
          <a:ln>
            <a:noFill/>
          </a:ln>
        </p:spPr>
      </p:pic>
      <p:pic>
        <p:nvPicPr>
          <p:cNvPr descr="Outlook SZ icon" id="416" name="Shape 416"/>
          <p:cNvPicPr preferRelativeResize="0"/>
          <p:nvPr/>
        </p:nvPicPr>
        <p:blipFill rotWithShape="1">
          <a:blip r:embed="rId8">
            <a:alphaModFix/>
          </a:blip>
          <a:srcRect b="0" l="0" r="0" t="0"/>
          <a:stretch/>
        </p:blipFill>
        <p:spPr>
          <a:xfrm>
            <a:off x="4210699" y="2408973"/>
            <a:ext cx="506700" cy="506700"/>
          </a:xfrm>
          <a:prstGeom prst="rect">
            <a:avLst/>
          </a:prstGeom>
          <a:noFill/>
          <a:ln>
            <a:noFill/>
          </a:ln>
        </p:spPr>
      </p:pic>
      <p:sp>
        <p:nvSpPr>
          <p:cNvPr id="417" name="Shape 417"/>
          <p:cNvSpPr txBox="1"/>
          <p:nvPr>
            <p:ph idx="1" type="body"/>
          </p:nvPr>
        </p:nvSpPr>
        <p:spPr>
          <a:xfrm>
            <a:off x="413537" y="411509"/>
            <a:ext cx="5211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BEST: Bitdefender Endpoint S</a:t>
            </a:r>
            <a:r>
              <a:rPr b="1" lang="en-US"/>
              <a:t>ecurity</a:t>
            </a:r>
            <a:r>
              <a:rPr b="1" i="0" lang="en-US" sz="2100" u="none" cap="none" strike="noStrike">
                <a:solidFill>
                  <a:schemeClr val="dk1"/>
                </a:solidFill>
                <a:latin typeface="Calibri"/>
                <a:ea typeface="Calibri"/>
                <a:cs typeface="Calibri"/>
                <a:sym typeface="Calibri"/>
              </a:rPr>
              <a:t> Tools</a:t>
            </a:r>
          </a:p>
        </p:txBody>
      </p:sp>
      <p:sp>
        <p:nvSpPr>
          <p:cNvPr id="418" name="Shape 418"/>
          <p:cNvSpPr/>
          <p:nvPr/>
        </p:nvSpPr>
        <p:spPr>
          <a:xfrm>
            <a:off x="2301525" y="1518124"/>
            <a:ext cx="3345900" cy="3586200"/>
          </a:xfrm>
          <a:prstGeom prst="rect">
            <a:avLst/>
          </a:prstGeom>
          <a:noFill/>
          <a:ln>
            <a:noFill/>
          </a:ln>
        </p:spPr>
        <p:txBody>
          <a:bodyPr anchorCtr="0" anchor="t" bIns="34350" lIns="68750" rIns="68750" tIns="34350">
            <a:noAutofit/>
          </a:bodyPr>
          <a:lstStyle/>
          <a:p>
            <a:pPr indent="-279400" lvl="0" marL="279400" marR="0" rtl="0" algn="l">
              <a:lnSpc>
                <a:spcPct val="200000"/>
              </a:lnSpc>
              <a:spcBef>
                <a:spcPts val="0"/>
              </a:spcBef>
              <a:spcAft>
                <a:spcPts val="0"/>
              </a:spcAft>
              <a:buClr>
                <a:srgbClr val="000000"/>
              </a:buClr>
              <a:buSzPct val="100000"/>
              <a:buFont typeface="Noto Sans Symbols"/>
              <a:buChar char="❑"/>
            </a:pPr>
            <a:r>
              <a:rPr b="1" lang="en-US" sz="1400">
                <a:solidFill>
                  <a:srgbClr val="000000"/>
                </a:solidFill>
                <a:latin typeface="Calibri"/>
                <a:ea typeface="Calibri"/>
                <a:cs typeface="Calibri"/>
                <a:sym typeface="Calibri"/>
              </a:rPr>
              <a:t>Antimalware</a:t>
            </a:r>
          </a:p>
          <a:p>
            <a:pPr indent="-279400" lvl="0" marL="279400" marR="0" rtl="0" algn="l">
              <a:lnSpc>
                <a:spcPct val="200000"/>
              </a:lnSpc>
              <a:spcBef>
                <a:spcPts val="900"/>
              </a:spcBef>
              <a:spcAft>
                <a:spcPts val="0"/>
              </a:spcAft>
              <a:buClr>
                <a:srgbClr val="000000"/>
              </a:buClr>
              <a:buSzPct val="100000"/>
              <a:buFont typeface="Noto Sans Symbols"/>
              <a:buChar char="❑"/>
            </a:pPr>
            <a:r>
              <a:rPr b="1" lang="en-US" sz="1400">
                <a:solidFill>
                  <a:srgbClr val="000000"/>
                </a:solidFill>
                <a:latin typeface="Calibri"/>
                <a:ea typeface="Calibri"/>
                <a:cs typeface="Calibri"/>
                <a:sym typeface="Calibri"/>
              </a:rPr>
              <a:t>Firewall</a:t>
            </a:r>
          </a:p>
          <a:p>
            <a:pPr indent="-279400" lvl="0" marL="279400" marR="0" rtl="0" algn="l">
              <a:lnSpc>
                <a:spcPct val="200000"/>
              </a:lnSpc>
              <a:spcBef>
                <a:spcPts val="900"/>
              </a:spcBef>
              <a:spcAft>
                <a:spcPts val="0"/>
              </a:spcAft>
              <a:buClr>
                <a:srgbClr val="000000"/>
              </a:buClr>
              <a:buSzPct val="100000"/>
              <a:buFont typeface="Noto Sans Symbols"/>
              <a:buChar char="❑"/>
            </a:pPr>
            <a:r>
              <a:rPr b="1" lang="en-US" sz="1400">
                <a:solidFill>
                  <a:srgbClr val="000000"/>
                </a:solidFill>
                <a:latin typeface="Calibri"/>
                <a:ea typeface="Calibri"/>
                <a:cs typeface="Calibri"/>
                <a:sym typeface="Calibri"/>
              </a:rPr>
              <a:t>Content Control</a:t>
            </a:r>
          </a:p>
          <a:p>
            <a:pPr indent="-279400" lvl="0" marL="279400" marR="0" rtl="0" algn="l">
              <a:lnSpc>
                <a:spcPct val="200000"/>
              </a:lnSpc>
              <a:spcBef>
                <a:spcPts val="900"/>
              </a:spcBef>
              <a:spcAft>
                <a:spcPts val="0"/>
              </a:spcAft>
              <a:buClr>
                <a:srgbClr val="000000"/>
              </a:buClr>
              <a:buSzPct val="100000"/>
              <a:buFont typeface="Noto Sans Symbols"/>
              <a:buChar char="❑"/>
            </a:pPr>
            <a:r>
              <a:rPr b="1" lang="en-US" sz="1400">
                <a:solidFill>
                  <a:srgbClr val="000000"/>
                </a:solidFill>
                <a:latin typeface="Calibri"/>
                <a:ea typeface="Calibri"/>
                <a:cs typeface="Calibri"/>
                <a:sym typeface="Calibri"/>
              </a:rPr>
              <a:t>Device Control</a:t>
            </a:r>
          </a:p>
          <a:p>
            <a:pPr indent="-279400" lvl="0" marL="279400" marR="0" rtl="0" algn="l">
              <a:lnSpc>
                <a:spcPct val="200000"/>
              </a:lnSpc>
              <a:spcBef>
                <a:spcPts val="900"/>
              </a:spcBef>
              <a:spcAft>
                <a:spcPts val="0"/>
              </a:spcAft>
              <a:buClr>
                <a:srgbClr val="000000"/>
              </a:buClr>
              <a:buSzPct val="100000"/>
              <a:buFont typeface="Noto Sans Symbols"/>
              <a:buChar char="❑"/>
            </a:pPr>
            <a:r>
              <a:rPr b="1" lang="en-US" sz="1400">
                <a:solidFill>
                  <a:srgbClr val="000000"/>
                </a:solidFill>
                <a:latin typeface="Calibri"/>
                <a:ea typeface="Calibri"/>
                <a:cs typeface="Calibri"/>
                <a:sym typeface="Calibri"/>
              </a:rPr>
              <a:t>Power User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5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300"/>
                                        <p:tgtEl>
                                          <p:spTgt spid="412"/>
                                        </p:tgtEl>
                                      </p:cBhvr>
                                    </p:animEffect>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100"/>
                                        <p:tgtEl>
                                          <p:spTgt spid="413"/>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9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700"/>
                                        <p:tgtEl>
                                          <p:spTgt spid="415"/>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500"/>
                                        <p:tgtEl>
                                          <p:spTgt spid="412"/>
                                        </p:tgtEl>
                                      </p:cBhvr>
                                    </p:animEffect>
                                    <p:set>
                                      <p:cBhvr>
                                        <p:cTn dur="1" fill="hold">
                                          <p:stCondLst>
                                            <p:cond delay="500"/>
                                          </p:stCondLst>
                                        </p:cTn>
                                        <p:tgtEl>
                                          <p:spTgt spid="412"/>
                                        </p:tgtEl>
                                        <p:attrNameLst>
                                          <p:attrName>style.visibility</p:attrName>
                                        </p:attrNameLst>
                                      </p:cBhvr>
                                      <p:to>
                                        <p:strVal val="hidden"/>
                                      </p:to>
                                    </p:se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500"/>
                                        <p:tgtEl>
                                          <p:spTgt spid="414"/>
                                        </p:tgtEl>
                                      </p:cBhvr>
                                    </p:animEffect>
                                    <p:set>
                                      <p:cBhvr>
                                        <p:cTn dur="1" fill="hold">
                                          <p:stCondLst>
                                            <p:cond delay="500"/>
                                          </p:stCondLst>
                                        </p:cTn>
                                        <p:tgtEl>
                                          <p:spTgt spid="4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x="0" y="0"/>
          <a:ext cx="0" cy="0"/>
          <a:chOff x="0" y="0"/>
          <a:chExt cx="0" cy="0"/>
        </a:xfrm>
      </p:grpSpPr>
      <p:sp>
        <p:nvSpPr>
          <p:cNvPr id="424" name="Shape 424"/>
          <p:cNvSpPr txBox="1"/>
          <p:nvPr/>
        </p:nvSpPr>
        <p:spPr>
          <a:xfrm>
            <a:off x="420852" y="2040820"/>
            <a:ext cx="2027100" cy="2769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b="1" lang="en-US" sz="1400">
                <a:solidFill>
                  <a:schemeClr val="dk1"/>
                </a:solidFill>
                <a:latin typeface="Calibri"/>
                <a:ea typeface="Calibri"/>
                <a:cs typeface="Calibri"/>
                <a:sym typeface="Calibri"/>
              </a:rPr>
              <a:t>SIGNATURES</a:t>
            </a:r>
          </a:p>
        </p:txBody>
      </p:sp>
      <p:sp>
        <p:nvSpPr>
          <p:cNvPr id="425" name="Shape 425"/>
          <p:cNvSpPr txBox="1"/>
          <p:nvPr/>
        </p:nvSpPr>
        <p:spPr>
          <a:xfrm>
            <a:off x="2493461" y="2040820"/>
            <a:ext cx="2027100" cy="2769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b="1" lang="en-US" sz="1400">
                <a:solidFill>
                  <a:schemeClr val="dk1"/>
                </a:solidFill>
                <a:latin typeface="Calibri"/>
                <a:ea typeface="Calibri"/>
                <a:cs typeface="Calibri"/>
                <a:sym typeface="Calibri"/>
              </a:rPr>
              <a:t>B-HAVE</a:t>
            </a:r>
          </a:p>
        </p:txBody>
      </p:sp>
      <p:sp>
        <p:nvSpPr>
          <p:cNvPr id="426" name="Shape 426"/>
          <p:cNvSpPr txBox="1"/>
          <p:nvPr/>
        </p:nvSpPr>
        <p:spPr>
          <a:xfrm>
            <a:off x="6638680" y="2040732"/>
            <a:ext cx="2027100" cy="2769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b="1" lang="en-US" sz="1400">
                <a:solidFill>
                  <a:schemeClr val="dk1"/>
                </a:solidFill>
                <a:latin typeface="Calibri"/>
                <a:ea typeface="Calibri"/>
                <a:cs typeface="Calibri"/>
                <a:sym typeface="Calibri"/>
              </a:rPr>
              <a:t>ATC/EXPLOITS</a:t>
            </a:r>
          </a:p>
        </p:txBody>
      </p:sp>
      <p:sp>
        <p:nvSpPr>
          <p:cNvPr id="427" name="Shape 427"/>
          <p:cNvSpPr txBox="1"/>
          <p:nvPr/>
        </p:nvSpPr>
        <p:spPr>
          <a:xfrm>
            <a:off x="4566070" y="2040732"/>
            <a:ext cx="2027100" cy="2769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b="1" lang="en-US" sz="1400">
                <a:solidFill>
                  <a:schemeClr val="dk1"/>
                </a:solidFill>
                <a:latin typeface="Calibri"/>
                <a:ea typeface="Calibri"/>
                <a:cs typeface="Calibri"/>
                <a:sym typeface="Calibri"/>
              </a:rPr>
              <a:t>VACCINE</a:t>
            </a:r>
          </a:p>
        </p:txBody>
      </p:sp>
      <p:sp>
        <p:nvSpPr>
          <p:cNvPr id="428" name="Shape 428"/>
          <p:cNvSpPr txBox="1"/>
          <p:nvPr>
            <p:ph idx="1" type="body"/>
          </p:nvPr>
        </p:nvSpPr>
        <p:spPr>
          <a:xfrm>
            <a:off x="413555" y="411500"/>
            <a:ext cx="5867700" cy="486300"/>
          </a:xfrm>
          <a:prstGeom prst="rect">
            <a:avLst/>
          </a:prstGeom>
          <a:noFill/>
          <a:ln>
            <a:noFill/>
          </a:ln>
        </p:spPr>
        <p:txBody>
          <a:bodyPr anchorCtr="0" anchor="t" bIns="34350" lIns="68750" rIns="68750" tIns="34350">
            <a:noAutofit/>
          </a:bodyPr>
          <a:lstStyle/>
          <a:p>
            <a:pPr indent="-171450" lvl="0" marL="177800" marR="0" rtl="0" algn="l">
              <a:lnSpc>
                <a:spcPct val="90000"/>
              </a:lnSpc>
              <a:spcBef>
                <a:spcPts val="0"/>
              </a:spcBef>
              <a:buClr>
                <a:schemeClr val="dk1"/>
              </a:buClr>
              <a:buSzPct val="100000"/>
              <a:buFont typeface="Arial"/>
              <a:buChar char="•"/>
            </a:pPr>
            <a:r>
              <a:rPr b="1" lang="en-US" sz="1900"/>
              <a:t>ANTIMALWARE MULTY-</a:t>
            </a:r>
            <a:r>
              <a:rPr b="1" i="0" lang="en-US" sz="1900" u="none" cap="none" strike="noStrike">
                <a:solidFill>
                  <a:schemeClr val="dk1"/>
                </a:solidFill>
                <a:latin typeface="Calibri"/>
                <a:ea typeface="Calibri"/>
                <a:cs typeface="Calibri"/>
                <a:sym typeface="Calibri"/>
              </a:rPr>
              <a:t>LAYER</a:t>
            </a:r>
            <a:r>
              <a:rPr b="1" lang="en-US" sz="1900"/>
              <a:t> </a:t>
            </a:r>
            <a:r>
              <a:rPr b="1" i="0" lang="en-US" sz="1900" u="none" cap="none" strike="noStrike">
                <a:solidFill>
                  <a:schemeClr val="dk1"/>
                </a:solidFill>
                <a:latin typeface="Calibri"/>
                <a:ea typeface="Calibri"/>
                <a:cs typeface="Calibri"/>
                <a:sym typeface="Calibri"/>
              </a:rPr>
              <a:t>PROTECTION</a:t>
            </a:r>
          </a:p>
        </p:txBody>
      </p:sp>
      <p:pic>
        <p:nvPicPr>
          <p:cNvPr descr="analysis, chart, charts, diagram, graph, graphs, monitor icon" id="429" name="Shape 429"/>
          <p:cNvPicPr preferRelativeResize="0"/>
          <p:nvPr/>
        </p:nvPicPr>
        <p:blipFill rotWithShape="1">
          <a:blip r:embed="rId3">
            <a:alphaModFix/>
          </a:blip>
          <a:srcRect b="0" l="0" r="0" t="0"/>
          <a:stretch/>
        </p:blipFill>
        <p:spPr>
          <a:xfrm>
            <a:off x="7158580" y="2484900"/>
            <a:ext cx="987300" cy="987300"/>
          </a:xfrm>
          <a:prstGeom prst="rect">
            <a:avLst/>
          </a:prstGeom>
          <a:noFill/>
          <a:ln>
            <a:noFill/>
          </a:ln>
        </p:spPr>
      </p:pic>
      <p:pic>
        <p:nvPicPr>
          <p:cNvPr descr="syringe injection icon" id="430" name="Shape 430"/>
          <p:cNvPicPr preferRelativeResize="0"/>
          <p:nvPr/>
        </p:nvPicPr>
        <p:blipFill rotWithShape="1">
          <a:blip r:embed="rId4">
            <a:alphaModFix/>
          </a:blip>
          <a:srcRect b="0" l="0" r="0" t="0"/>
          <a:stretch/>
        </p:blipFill>
        <p:spPr>
          <a:xfrm>
            <a:off x="5076790" y="2419426"/>
            <a:ext cx="987300" cy="987299"/>
          </a:xfrm>
          <a:prstGeom prst="rect">
            <a:avLst/>
          </a:prstGeom>
          <a:noFill/>
          <a:ln>
            <a:noFill/>
          </a:ln>
        </p:spPr>
      </p:pic>
      <p:pic>
        <p:nvPicPr>
          <p:cNvPr descr="bank, box, cash, deposit, money, safe icon" id="431" name="Shape 431"/>
          <p:cNvPicPr preferRelativeResize="0"/>
          <p:nvPr/>
        </p:nvPicPr>
        <p:blipFill rotWithShape="1">
          <a:blip r:embed="rId5">
            <a:alphaModFix/>
          </a:blip>
          <a:srcRect b="0" l="0" r="0" t="0"/>
          <a:stretch/>
        </p:blipFill>
        <p:spPr>
          <a:xfrm>
            <a:off x="3019390" y="2419425"/>
            <a:ext cx="987300" cy="987300"/>
          </a:xfrm>
          <a:prstGeom prst="rect">
            <a:avLst/>
          </a:prstGeom>
          <a:noFill/>
          <a:ln>
            <a:noFill/>
          </a:ln>
        </p:spPr>
      </p:pic>
      <p:pic>
        <p:nvPicPr>
          <p:cNvPr descr="bill, invoice, paid, paper, receipt icon" id="432" name="Shape 432"/>
          <p:cNvPicPr preferRelativeResize="0"/>
          <p:nvPr/>
        </p:nvPicPr>
        <p:blipFill rotWithShape="1">
          <a:blip r:embed="rId6">
            <a:alphaModFix/>
          </a:blip>
          <a:srcRect b="0" l="0" r="0" t="0"/>
          <a:stretch/>
        </p:blipFill>
        <p:spPr>
          <a:xfrm>
            <a:off x="885790" y="2419425"/>
            <a:ext cx="987299" cy="987300"/>
          </a:xfrm>
          <a:prstGeom prst="rect">
            <a:avLst/>
          </a:prstGeom>
          <a:noFill/>
          <a:ln>
            <a:noFill/>
          </a:ln>
        </p:spPr>
      </p:pic>
      <p:pic>
        <p:nvPicPr>
          <p:cNvPr descr="check, sign icon" id="433" name="Shape 433"/>
          <p:cNvPicPr preferRelativeResize="0"/>
          <p:nvPr/>
        </p:nvPicPr>
        <p:blipFill rotWithShape="1">
          <a:blip r:embed="rId7">
            <a:alphaModFix/>
          </a:blip>
          <a:srcRect b="0" l="0" r="0" t="0"/>
          <a:stretch/>
        </p:blipFill>
        <p:spPr>
          <a:xfrm>
            <a:off x="5758673" y="3293544"/>
            <a:ext cx="493800" cy="493800"/>
          </a:xfrm>
          <a:prstGeom prst="rect">
            <a:avLst/>
          </a:prstGeom>
          <a:noFill/>
          <a:ln>
            <a:noFill/>
          </a:ln>
        </p:spPr>
      </p:pic>
      <p:pic>
        <p:nvPicPr>
          <p:cNvPr descr="check, sign icon" id="434" name="Shape 434"/>
          <p:cNvPicPr preferRelativeResize="0"/>
          <p:nvPr/>
        </p:nvPicPr>
        <p:blipFill rotWithShape="1">
          <a:blip r:embed="rId7">
            <a:alphaModFix/>
          </a:blip>
          <a:srcRect b="0" l="0" r="0" t="0"/>
          <a:stretch/>
        </p:blipFill>
        <p:spPr>
          <a:xfrm>
            <a:off x="3689979" y="3293544"/>
            <a:ext cx="493800" cy="493800"/>
          </a:xfrm>
          <a:prstGeom prst="rect">
            <a:avLst/>
          </a:prstGeom>
          <a:noFill/>
          <a:ln>
            <a:noFill/>
          </a:ln>
        </p:spPr>
      </p:pic>
      <p:pic>
        <p:nvPicPr>
          <p:cNvPr descr="check, sign icon" id="435" name="Shape 435"/>
          <p:cNvPicPr preferRelativeResize="0"/>
          <p:nvPr/>
        </p:nvPicPr>
        <p:blipFill rotWithShape="1">
          <a:blip r:embed="rId7">
            <a:alphaModFix/>
          </a:blip>
          <a:srcRect b="0" l="0" r="0" t="0"/>
          <a:stretch/>
        </p:blipFill>
        <p:spPr>
          <a:xfrm>
            <a:off x="1621286" y="3293544"/>
            <a:ext cx="493800" cy="493800"/>
          </a:xfrm>
          <a:prstGeom prst="rect">
            <a:avLst/>
          </a:prstGeom>
          <a:noFill/>
          <a:ln>
            <a:noFill/>
          </a:ln>
        </p:spPr>
      </p:pic>
      <p:pic>
        <p:nvPicPr>
          <p:cNvPr descr="check, sign icon" id="436" name="Shape 436"/>
          <p:cNvPicPr preferRelativeResize="0"/>
          <p:nvPr/>
        </p:nvPicPr>
        <p:blipFill rotWithShape="1">
          <a:blip r:embed="rId7">
            <a:alphaModFix/>
          </a:blip>
          <a:srcRect b="0" l="0" r="0" t="0"/>
          <a:stretch/>
        </p:blipFill>
        <p:spPr>
          <a:xfrm>
            <a:off x="7968473" y="3293544"/>
            <a:ext cx="493800" cy="4938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par>
                                <p:cTn fill="hold" nodeType="withEffect" presetClass="exit" presetID="10" presetSubtype="0">
                                  <p:stCondLst>
                                    <p:cond delay="0"/>
                                  </p:stCondLst>
                                  <p:childTnLst>
                                    <p:animEffect filter="fade" transition="out">
                                      <p:cBhvr>
                                        <p:cTn dur="500"/>
                                        <p:tgtEl>
                                          <p:spTgt spid="435"/>
                                        </p:tgtEl>
                                      </p:cBhvr>
                                    </p:animEffect>
                                    <p:set>
                                      <p:cBhvr>
                                        <p:cTn dur="1" fill="hold">
                                          <p:stCondLst>
                                            <p:cond delay="500"/>
                                          </p:stCondLst>
                                        </p:cTn>
                                        <p:tgtEl>
                                          <p:spTgt spid="43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xit" presetID="10" presetSubtype="0">
                                  <p:stCondLst>
                                    <p:cond delay="0"/>
                                  </p:stCondLst>
                                  <p:childTnLst>
                                    <p:animEffect filter="fade" transition="out">
                                      <p:cBhvr>
                                        <p:cTn dur="500"/>
                                        <p:tgtEl>
                                          <p:spTgt spid="434"/>
                                        </p:tgtEl>
                                      </p:cBhvr>
                                    </p:animEffect>
                                    <p:set>
                                      <p:cBhvr>
                                        <p:cTn dur="1" fill="hold">
                                          <p:stCondLst>
                                            <p:cond delay="500"/>
                                          </p:stCondLst>
                                        </p:cTn>
                                        <p:tgtEl>
                                          <p:spTgt spid="434"/>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xit" presetID="10" presetSubtype="0">
                                  <p:stCondLst>
                                    <p:cond delay="0"/>
                                  </p:stCondLst>
                                  <p:childTnLst>
                                    <p:animEffect filter="fade" transition="out">
                                      <p:cBhvr>
                                        <p:cTn dur="500"/>
                                        <p:tgtEl>
                                          <p:spTgt spid="433"/>
                                        </p:tgtEl>
                                      </p:cBhvr>
                                    </p:animEffect>
                                    <p:set>
                                      <p:cBhvr>
                                        <p:cTn dur="1" fill="hold">
                                          <p:stCondLst>
                                            <p:cond delay="500"/>
                                          </p:stCondLst>
                                        </p:cTn>
                                        <p:tgtEl>
                                          <p:spTgt spid="433"/>
                                        </p:tgtEl>
                                        <p:attrNameLst>
                                          <p:attrName>style.visibility</p:attrName>
                                        </p:attrNameLst>
                                      </p:cBhvr>
                                      <p:to>
                                        <p:strVal val="hidden"/>
                                      </p:to>
                                    </p:se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idx="1" type="body"/>
          </p:nvPr>
        </p:nvSpPr>
        <p:spPr>
          <a:xfrm>
            <a:off x="413537" y="411509"/>
            <a:ext cx="45366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BEST SCANNING ENGINES</a:t>
            </a:r>
          </a:p>
        </p:txBody>
      </p:sp>
      <p:grpSp>
        <p:nvGrpSpPr>
          <p:cNvPr id="442" name="Shape 442"/>
          <p:cNvGrpSpPr/>
          <p:nvPr/>
        </p:nvGrpSpPr>
        <p:grpSpPr>
          <a:xfrm>
            <a:off x="1250895" y="3359512"/>
            <a:ext cx="1187125" cy="886216"/>
            <a:chOff x="1237408" y="2474558"/>
            <a:chExt cx="2199195" cy="1641749"/>
          </a:xfrm>
        </p:grpSpPr>
        <p:pic>
          <p:nvPicPr>
            <p:cNvPr id="443" name="Shape 443"/>
            <p:cNvPicPr preferRelativeResize="0"/>
            <p:nvPr/>
          </p:nvPicPr>
          <p:blipFill rotWithShape="1">
            <a:blip r:embed="rId3">
              <a:alphaModFix/>
            </a:blip>
            <a:srcRect b="0" l="0" r="0" t="0"/>
            <a:stretch/>
          </p:blipFill>
          <p:spPr>
            <a:xfrm>
              <a:off x="1237408" y="2474558"/>
              <a:ext cx="2199195" cy="1641749"/>
            </a:xfrm>
            <a:prstGeom prst="rect">
              <a:avLst/>
            </a:prstGeom>
            <a:noFill/>
            <a:ln>
              <a:noFill/>
            </a:ln>
          </p:spPr>
        </p:pic>
        <p:pic>
          <p:nvPicPr>
            <p:cNvPr id="444" name="Shape 444"/>
            <p:cNvPicPr preferRelativeResize="0"/>
            <p:nvPr/>
          </p:nvPicPr>
          <p:blipFill rotWithShape="1">
            <a:blip r:embed="rId4">
              <a:alphaModFix/>
            </a:blip>
            <a:srcRect b="0" l="0" r="0" t="0"/>
            <a:stretch/>
          </p:blipFill>
          <p:spPr>
            <a:xfrm>
              <a:off x="2776202" y="3104964"/>
              <a:ext cx="590063" cy="592335"/>
            </a:xfrm>
            <a:prstGeom prst="rect">
              <a:avLst/>
            </a:prstGeom>
            <a:noFill/>
            <a:ln>
              <a:noFill/>
            </a:ln>
          </p:spPr>
        </p:pic>
      </p:grpSp>
      <p:grpSp>
        <p:nvGrpSpPr>
          <p:cNvPr id="445" name="Shape 445"/>
          <p:cNvGrpSpPr/>
          <p:nvPr/>
        </p:nvGrpSpPr>
        <p:grpSpPr>
          <a:xfrm>
            <a:off x="5993170" y="1250735"/>
            <a:ext cx="1729207" cy="3006044"/>
            <a:chOff x="7644171" y="1592795"/>
            <a:chExt cx="2305610" cy="4008059"/>
          </a:xfrm>
        </p:grpSpPr>
        <p:cxnSp>
          <p:nvCxnSpPr>
            <p:cNvPr id="446" name="Shape 446"/>
            <p:cNvCxnSpPr/>
            <p:nvPr/>
          </p:nvCxnSpPr>
          <p:spPr>
            <a:xfrm flipH="1">
              <a:off x="7644171" y="2761877"/>
              <a:ext cx="0" cy="2177142"/>
            </a:xfrm>
            <a:prstGeom prst="straightConnector1">
              <a:avLst/>
            </a:prstGeom>
            <a:noFill/>
            <a:ln cap="rnd" cmpd="sng" w="28575">
              <a:solidFill>
                <a:srgbClr val="0476BD"/>
              </a:solidFill>
              <a:prstDash val="solid"/>
              <a:miter/>
              <a:headEnd len="med" w="med" type="none"/>
              <a:tailEnd len="med" w="med" type="none"/>
            </a:ln>
          </p:spPr>
        </p:cxnSp>
        <p:cxnSp>
          <p:nvCxnSpPr>
            <p:cNvPr id="447" name="Shape 447"/>
            <p:cNvCxnSpPr/>
            <p:nvPr/>
          </p:nvCxnSpPr>
          <p:spPr>
            <a:xfrm>
              <a:off x="7644171" y="4941167"/>
              <a:ext cx="623941" cy="0"/>
            </a:xfrm>
            <a:prstGeom prst="straightConnector1">
              <a:avLst/>
            </a:prstGeom>
            <a:noFill/>
            <a:ln cap="rnd" cmpd="sng" w="28575">
              <a:solidFill>
                <a:srgbClr val="0476BD"/>
              </a:solidFill>
              <a:prstDash val="solid"/>
              <a:miter/>
              <a:headEnd len="med" w="med" type="none"/>
              <a:tailEnd len="med" w="med" type="none"/>
            </a:ln>
          </p:spPr>
        </p:cxnSp>
        <p:cxnSp>
          <p:nvCxnSpPr>
            <p:cNvPr id="448" name="Shape 448"/>
            <p:cNvCxnSpPr/>
            <p:nvPr/>
          </p:nvCxnSpPr>
          <p:spPr>
            <a:xfrm>
              <a:off x="7644171" y="2761877"/>
              <a:ext cx="623941" cy="0"/>
            </a:xfrm>
            <a:prstGeom prst="straightConnector1">
              <a:avLst/>
            </a:prstGeom>
            <a:noFill/>
            <a:ln cap="rnd" cmpd="sng" w="28575">
              <a:solidFill>
                <a:srgbClr val="0476BD"/>
              </a:solidFill>
              <a:prstDash val="solid"/>
              <a:miter/>
              <a:headEnd len="med" w="med" type="none"/>
              <a:tailEnd len="med" w="med" type="none"/>
            </a:ln>
          </p:spPr>
        </p:cxnSp>
        <p:pic>
          <p:nvPicPr>
            <p:cNvPr id="449" name="Shape 449"/>
            <p:cNvPicPr preferRelativeResize="0"/>
            <p:nvPr/>
          </p:nvPicPr>
          <p:blipFill rotWithShape="1">
            <a:blip r:embed="rId5">
              <a:alphaModFix/>
            </a:blip>
            <a:srcRect b="0" l="0" r="0" t="0"/>
            <a:stretch/>
          </p:blipFill>
          <p:spPr>
            <a:xfrm>
              <a:off x="7994339" y="1592795"/>
              <a:ext cx="1955443" cy="1826899"/>
            </a:xfrm>
            <a:prstGeom prst="rect">
              <a:avLst/>
            </a:prstGeom>
            <a:noFill/>
            <a:ln>
              <a:noFill/>
            </a:ln>
          </p:spPr>
        </p:pic>
        <p:grpSp>
          <p:nvGrpSpPr>
            <p:cNvPr id="450" name="Shape 450"/>
            <p:cNvGrpSpPr/>
            <p:nvPr/>
          </p:nvGrpSpPr>
          <p:grpSpPr>
            <a:xfrm>
              <a:off x="8173379" y="4408387"/>
              <a:ext cx="1597361" cy="1192467"/>
              <a:chOff x="7068335" y="2504832"/>
              <a:chExt cx="2199195" cy="1641749"/>
            </a:xfrm>
          </p:grpSpPr>
          <p:pic>
            <p:nvPicPr>
              <p:cNvPr id="451" name="Shape 451"/>
              <p:cNvPicPr preferRelativeResize="0"/>
              <p:nvPr/>
            </p:nvPicPr>
            <p:blipFill rotWithShape="1">
              <a:blip r:embed="rId6">
                <a:alphaModFix/>
              </a:blip>
              <a:srcRect b="0" l="0" r="0" t="0"/>
              <a:stretch/>
            </p:blipFill>
            <p:spPr>
              <a:xfrm>
                <a:off x="7068335" y="2504832"/>
                <a:ext cx="2199195" cy="1641749"/>
              </a:xfrm>
              <a:prstGeom prst="rect">
                <a:avLst/>
              </a:prstGeom>
              <a:noFill/>
              <a:ln>
                <a:noFill/>
              </a:ln>
            </p:spPr>
          </p:pic>
          <p:pic>
            <p:nvPicPr>
              <p:cNvPr id="452" name="Shape 452"/>
              <p:cNvPicPr preferRelativeResize="0"/>
              <p:nvPr/>
            </p:nvPicPr>
            <p:blipFill rotWithShape="1">
              <a:blip r:embed="rId7">
                <a:alphaModFix/>
              </a:blip>
              <a:srcRect b="0" l="0" r="0" t="0"/>
              <a:stretch/>
            </p:blipFill>
            <p:spPr>
              <a:xfrm>
                <a:off x="8606754" y="3120165"/>
                <a:ext cx="590062" cy="598020"/>
              </a:xfrm>
              <a:prstGeom prst="rect">
                <a:avLst/>
              </a:prstGeom>
              <a:noFill/>
              <a:ln>
                <a:noFill/>
              </a:ln>
            </p:spPr>
          </p:pic>
        </p:grpSp>
        <p:sp>
          <p:nvSpPr>
            <p:cNvPr id="453" name="Shape 453"/>
            <p:cNvSpPr txBox="1"/>
            <p:nvPr/>
          </p:nvSpPr>
          <p:spPr>
            <a:xfrm>
              <a:off x="8024160" y="2519375"/>
              <a:ext cx="660491" cy="400109"/>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Security Server</a:t>
              </a:r>
            </a:p>
          </p:txBody>
        </p:sp>
      </p:grpSp>
      <p:grpSp>
        <p:nvGrpSpPr>
          <p:cNvPr id="454" name="Shape 454"/>
          <p:cNvGrpSpPr/>
          <p:nvPr/>
        </p:nvGrpSpPr>
        <p:grpSpPr>
          <a:xfrm>
            <a:off x="3477286" y="1380181"/>
            <a:ext cx="1476790" cy="2871030"/>
            <a:chOff x="4678794" y="1833208"/>
            <a:chExt cx="1969053" cy="3828040"/>
          </a:xfrm>
        </p:grpSpPr>
        <p:grpSp>
          <p:nvGrpSpPr>
            <p:cNvPr id="455" name="Shape 455"/>
            <p:cNvGrpSpPr/>
            <p:nvPr/>
          </p:nvGrpSpPr>
          <p:grpSpPr>
            <a:xfrm>
              <a:off x="4678794" y="1833208"/>
              <a:ext cx="1969053" cy="3828040"/>
              <a:chOff x="4678794" y="1772816"/>
              <a:chExt cx="1969053" cy="3828040"/>
            </a:xfrm>
          </p:grpSpPr>
          <p:cxnSp>
            <p:nvCxnSpPr>
              <p:cNvPr id="456" name="Shape 456"/>
              <p:cNvCxnSpPr/>
              <p:nvPr/>
            </p:nvCxnSpPr>
            <p:spPr>
              <a:xfrm flipH="1">
                <a:off x="5663320" y="2937696"/>
                <a:ext cx="0" cy="1487017"/>
              </a:xfrm>
              <a:prstGeom prst="straightConnector1">
                <a:avLst/>
              </a:prstGeom>
              <a:noFill/>
              <a:ln cap="rnd" cmpd="sng" w="28575">
                <a:solidFill>
                  <a:srgbClr val="0476BD"/>
                </a:solidFill>
                <a:prstDash val="solid"/>
                <a:miter/>
                <a:headEnd len="med" w="med" type="none"/>
                <a:tailEnd len="med" w="med" type="none"/>
              </a:ln>
            </p:spPr>
          </p:cxnSp>
          <p:grpSp>
            <p:nvGrpSpPr>
              <p:cNvPr id="457" name="Shape 457"/>
              <p:cNvGrpSpPr/>
              <p:nvPr/>
            </p:nvGrpSpPr>
            <p:grpSpPr>
              <a:xfrm>
                <a:off x="4869757" y="4416029"/>
                <a:ext cx="1587126" cy="1184826"/>
                <a:chOff x="4472869" y="3695462"/>
                <a:chExt cx="2199195" cy="1641749"/>
              </a:xfrm>
            </p:grpSpPr>
            <p:pic>
              <p:nvPicPr>
                <p:cNvPr id="458" name="Shape 458"/>
                <p:cNvPicPr preferRelativeResize="0"/>
                <p:nvPr/>
              </p:nvPicPr>
              <p:blipFill rotWithShape="1">
                <a:blip r:embed="rId8">
                  <a:alphaModFix/>
                </a:blip>
                <a:srcRect b="0" l="0" r="0" t="0"/>
                <a:stretch/>
              </p:blipFill>
              <p:spPr>
                <a:xfrm>
                  <a:off x="4472869" y="3695462"/>
                  <a:ext cx="2199195" cy="1641749"/>
                </a:xfrm>
                <a:prstGeom prst="rect">
                  <a:avLst/>
                </a:prstGeom>
                <a:noFill/>
                <a:ln>
                  <a:noFill/>
                </a:ln>
              </p:spPr>
            </p:pic>
            <p:pic>
              <p:nvPicPr>
                <p:cNvPr id="459" name="Shape 459"/>
                <p:cNvPicPr preferRelativeResize="0"/>
                <p:nvPr/>
              </p:nvPicPr>
              <p:blipFill rotWithShape="1">
                <a:blip r:embed="rId9">
                  <a:alphaModFix/>
                </a:blip>
                <a:srcRect b="0" l="0" r="0" t="0"/>
                <a:stretch/>
              </p:blipFill>
              <p:spPr>
                <a:xfrm>
                  <a:off x="6014630" y="4319667"/>
                  <a:ext cx="590062" cy="598020"/>
                </a:xfrm>
                <a:prstGeom prst="rect">
                  <a:avLst/>
                </a:prstGeom>
                <a:noFill/>
                <a:ln>
                  <a:noFill/>
                </a:ln>
              </p:spPr>
            </p:pic>
          </p:grpSp>
          <p:pic>
            <p:nvPicPr>
              <p:cNvPr id="460" name="Shape 460"/>
              <p:cNvPicPr preferRelativeResize="0"/>
              <p:nvPr/>
            </p:nvPicPr>
            <p:blipFill rotWithShape="1">
              <a:blip r:embed="rId10">
                <a:alphaModFix/>
              </a:blip>
              <a:srcRect b="0" l="0" r="0" t="0"/>
              <a:stretch/>
            </p:blipFill>
            <p:spPr>
              <a:xfrm>
                <a:off x="4678794" y="1772816"/>
                <a:ext cx="1969053" cy="1233471"/>
              </a:xfrm>
              <a:prstGeom prst="rect">
                <a:avLst/>
              </a:prstGeom>
              <a:noFill/>
              <a:ln>
                <a:noFill/>
              </a:ln>
            </p:spPr>
          </p:pic>
        </p:grpSp>
        <p:sp>
          <p:nvSpPr>
            <p:cNvPr id="461" name="Shape 461"/>
            <p:cNvSpPr txBox="1"/>
            <p:nvPr/>
          </p:nvSpPr>
          <p:spPr>
            <a:xfrm>
              <a:off x="5123892" y="2424886"/>
              <a:ext cx="1068347" cy="276998"/>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900">
                  <a:solidFill>
                    <a:schemeClr val="accent3"/>
                  </a:solidFill>
                  <a:latin typeface="Calibri"/>
                  <a:ea typeface="Calibri"/>
                  <a:cs typeface="Calibri"/>
                  <a:sym typeface="Calibri"/>
                </a:rPr>
                <a:t>NIMBUS</a:t>
              </a:r>
            </a:p>
          </p:txBody>
        </p:sp>
      </p:grpSp>
      <p:sp>
        <p:nvSpPr>
          <p:cNvPr id="462" name="Shape 462"/>
          <p:cNvSpPr txBox="1"/>
          <p:nvPr/>
        </p:nvSpPr>
        <p:spPr>
          <a:xfrm>
            <a:off x="6419700" y="4305739"/>
            <a:ext cx="1054800" cy="4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1400">
                <a:solidFill>
                  <a:schemeClr val="dk1"/>
                </a:solidFill>
                <a:latin typeface="Calibri"/>
                <a:ea typeface="Calibri"/>
                <a:cs typeface="Calibri"/>
                <a:sym typeface="Calibri"/>
              </a:rPr>
              <a:t>Central Scan</a:t>
            </a:r>
          </a:p>
          <a:p>
            <a:pPr indent="0" lvl="0" marL="0" marR="0" rtl="0" algn="l">
              <a:spcBef>
                <a:spcPts val="0"/>
              </a:spcBef>
              <a:buSzPct val="25000"/>
              <a:buNone/>
            </a:pPr>
            <a:r>
              <a:rPr lang="en-US" sz="1400">
                <a:solidFill>
                  <a:schemeClr val="dk1"/>
                </a:solidFill>
                <a:latin typeface="Calibri"/>
                <a:ea typeface="Calibri"/>
                <a:cs typeface="Calibri"/>
                <a:sym typeface="Calibri"/>
              </a:rPr>
              <a:t>(On Premise)</a:t>
            </a:r>
          </a:p>
        </p:txBody>
      </p:sp>
      <p:sp>
        <p:nvSpPr>
          <p:cNvPr id="463" name="Shape 463"/>
          <p:cNvSpPr txBox="1"/>
          <p:nvPr/>
        </p:nvSpPr>
        <p:spPr>
          <a:xfrm>
            <a:off x="3671207" y="4305739"/>
            <a:ext cx="1112400" cy="4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1400">
                <a:solidFill>
                  <a:schemeClr val="dk1"/>
                </a:solidFill>
                <a:latin typeface="Calibri"/>
                <a:ea typeface="Calibri"/>
                <a:cs typeface="Calibri"/>
                <a:sym typeface="Calibri"/>
              </a:rPr>
              <a:t>Hybrid Scan</a:t>
            </a:r>
          </a:p>
          <a:p>
            <a:pPr indent="0" lvl="0" marL="0" marR="0" rtl="0" algn="ctr">
              <a:spcBef>
                <a:spcPts val="0"/>
              </a:spcBef>
              <a:buSzPct val="25000"/>
              <a:buNone/>
            </a:pPr>
            <a:r>
              <a:rPr lang="en-US" sz="1400">
                <a:solidFill>
                  <a:schemeClr val="dk1"/>
                </a:solidFill>
                <a:latin typeface="Calibri"/>
                <a:ea typeface="Calibri"/>
                <a:cs typeface="Calibri"/>
                <a:sym typeface="Calibri"/>
              </a:rPr>
              <a:t>(Cloud Based)</a:t>
            </a:r>
          </a:p>
        </p:txBody>
      </p:sp>
      <p:sp>
        <p:nvSpPr>
          <p:cNvPr id="464" name="Shape 464"/>
          <p:cNvSpPr txBox="1"/>
          <p:nvPr/>
        </p:nvSpPr>
        <p:spPr>
          <a:xfrm>
            <a:off x="1347323" y="4305739"/>
            <a:ext cx="994500" cy="2769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400">
                <a:solidFill>
                  <a:schemeClr val="dk1"/>
                </a:solidFill>
                <a:latin typeface="Calibri"/>
                <a:ea typeface="Calibri"/>
                <a:cs typeface="Calibri"/>
                <a:sym typeface="Calibri"/>
              </a:rPr>
              <a:t>Local Scan</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9" name="Shape 469"/>
        <p:cNvGrpSpPr/>
        <p:nvPr/>
      </p:nvGrpSpPr>
      <p:grpSpPr>
        <a:xfrm>
          <a:off x="0" y="0"/>
          <a:ext cx="0" cy="0"/>
          <a:chOff x="0" y="0"/>
          <a:chExt cx="0" cy="0"/>
        </a:xfrm>
      </p:grpSpPr>
      <p:pic>
        <p:nvPicPr>
          <p:cNvPr descr="CDC02178-2231-4FCB-9BA0-16E7E04790C7@dsd" id="470" name="Shape 470"/>
          <p:cNvPicPr preferRelativeResize="0"/>
          <p:nvPr/>
        </p:nvPicPr>
        <p:blipFill rotWithShape="1">
          <a:blip r:embed="rId3">
            <a:alphaModFix/>
          </a:blip>
          <a:srcRect b="0" l="0" r="0" t="0"/>
          <a:stretch/>
        </p:blipFill>
        <p:spPr>
          <a:xfrm>
            <a:off x="469539" y="949383"/>
            <a:ext cx="7057200" cy="3853200"/>
          </a:xfrm>
          <a:prstGeom prst="rect">
            <a:avLst/>
          </a:prstGeom>
          <a:noFill/>
          <a:ln>
            <a:noFill/>
          </a:ln>
        </p:spPr>
      </p:pic>
      <p:sp>
        <p:nvSpPr>
          <p:cNvPr id="471" name="Shape 471"/>
          <p:cNvSpPr txBox="1"/>
          <p:nvPr/>
        </p:nvSpPr>
        <p:spPr>
          <a:xfrm>
            <a:off x="595917" y="377536"/>
            <a:ext cx="1290300" cy="641099"/>
          </a:xfrm>
          <a:prstGeom prst="rect">
            <a:avLst/>
          </a:prstGeom>
          <a:noFill/>
          <a:ln>
            <a:noFill/>
          </a:ln>
        </p:spPr>
        <p:txBody>
          <a:bodyPr anchorCtr="0" anchor="t" bIns="34350" lIns="68750" rIns="68750" tIns="34350">
            <a:noAutofit/>
          </a:bodyPr>
          <a:lstStyle/>
          <a:p>
            <a:pPr indent="-171450" lvl="0" marL="177800" marR="0" rtl="0" algn="l">
              <a:lnSpc>
                <a:spcPct val="90000"/>
              </a:lnSpc>
              <a:spcBef>
                <a:spcPts val="0"/>
              </a:spcBef>
              <a:spcAft>
                <a:spcPts val="0"/>
              </a:spcAft>
              <a:buClr>
                <a:schemeClr val="dk1"/>
              </a:buClr>
              <a:buSzPct val="100000"/>
              <a:buFont typeface="Arial"/>
              <a:buChar char="•"/>
            </a:pPr>
            <a:r>
              <a:rPr b="1" i="0" lang="en-US" sz="1900">
                <a:solidFill>
                  <a:schemeClr val="dk1"/>
                </a:solidFill>
                <a:latin typeface="Calibri"/>
                <a:ea typeface="Calibri"/>
                <a:cs typeface="Calibri"/>
                <a:sym typeface="Calibri"/>
              </a:rPr>
              <a:t>B-HAVE</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6" name="Shape 476"/>
        <p:cNvGrpSpPr/>
        <p:nvPr/>
      </p:nvGrpSpPr>
      <p:grpSpPr>
        <a:xfrm>
          <a:off x="0" y="0"/>
          <a:ext cx="0" cy="0"/>
          <a:chOff x="0" y="0"/>
          <a:chExt cx="0" cy="0"/>
        </a:xfrm>
      </p:grpSpPr>
      <p:pic>
        <p:nvPicPr>
          <p:cNvPr descr="CD6EB009-B951-44DF-B122-8015A8AAEC21@dsd" id="477" name="Shape 477"/>
          <p:cNvPicPr preferRelativeResize="0"/>
          <p:nvPr/>
        </p:nvPicPr>
        <p:blipFill rotWithShape="1">
          <a:blip r:embed="rId3">
            <a:alphaModFix/>
          </a:blip>
          <a:srcRect b="0" l="0" r="0" t="0"/>
          <a:stretch/>
        </p:blipFill>
        <p:spPr>
          <a:xfrm>
            <a:off x="309995" y="574963"/>
            <a:ext cx="7179600" cy="4491300"/>
          </a:xfrm>
          <a:prstGeom prst="rect">
            <a:avLst/>
          </a:prstGeom>
          <a:noFill/>
          <a:ln>
            <a:noFill/>
          </a:ln>
        </p:spPr>
      </p:pic>
      <p:sp>
        <p:nvSpPr>
          <p:cNvPr id="478" name="Shape 478"/>
          <p:cNvSpPr txBox="1"/>
          <p:nvPr/>
        </p:nvSpPr>
        <p:spPr>
          <a:xfrm>
            <a:off x="781050" y="574963"/>
            <a:ext cx="775800" cy="584100"/>
          </a:xfrm>
          <a:prstGeom prst="rect">
            <a:avLst/>
          </a:prstGeom>
          <a:noFill/>
          <a:ln>
            <a:noFill/>
          </a:ln>
        </p:spPr>
        <p:txBody>
          <a:bodyPr anchorCtr="0" anchor="t" bIns="34350" lIns="68750" rIns="68750" tIns="34350">
            <a:noAutofit/>
          </a:bodyPr>
          <a:lstStyle/>
          <a:p>
            <a:pPr indent="-171450" lvl="0" marL="177800" marR="0" rtl="0" algn="l">
              <a:lnSpc>
                <a:spcPct val="90000"/>
              </a:lnSpc>
              <a:spcBef>
                <a:spcPts val="0"/>
              </a:spcBef>
              <a:spcAft>
                <a:spcPts val="0"/>
              </a:spcAft>
              <a:buClr>
                <a:schemeClr val="dk1"/>
              </a:buClr>
              <a:buSzPct val="100000"/>
              <a:buFont typeface="Arial"/>
              <a:buChar char="•"/>
            </a:pPr>
            <a:r>
              <a:rPr b="1" lang="en-US" sz="1900">
                <a:solidFill>
                  <a:schemeClr val="dk1"/>
                </a:solidFill>
                <a:latin typeface="Calibri"/>
                <a:ea typeface="Calibri"/>
                <a:cs typeface="Calibri"/>
                <a:sym typeface="Calibri"/>
              </a:rPr>
              <a:t>ATC</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3" name="Shape 483"/>
        <p:cNvGrpSpPr/>
        <p:nvPr/>
      </p:nvGrpSpPr>
      <p:grpSpPr>
        <a:xfrm>
          <a:off x="0" y="0"/>
          <a:ext cx="0" cy="0"/>
          <a:chOff x="0" y="0"/>
          <a:chExt cx="0" cy="0"/>
        </a:xfrm>
      </p:grpSpPr>
      <p:sp>
        <p:nvSpPr>
          <p:cNvPr id="484" name="Shape 484"/>
          <p:cNvSpPr txBox="1"/>
          <p:nvPr>
            <p:ph type="title"/>
          </p:nvPr>
        </p:nvSpPr>
        <p:spPr>
          <a:xfrm>
            <a:off x="414337" y="410766"/>
            <a:ext cx="5687700" cy="361800"/>
          </a:xfrm>
          <a:prstGeom prst="rect">
            <a:avLst/>
          </a:prstGeom>
          <a:noFill/>
          <a:ln>
            <a:noFill/>
          </a:ln>
        </p:spPr>
        <p:txBody>
          <a:bodyPr anchorCtr="0" anchor="t" bIns="34275" lIns="68575" rIns="68575" tIns="34275">
            <a:noAutofit/>
          </a:bodyPr>
          <a:lstStyle/>
          <a:p>
            <a:pPr indent="0" lvl="0" marL="0" marR="0" rtl="0" algn="l">
              <a:lnSpc>
                <a:spcPct val="90000"/>
              </a:lnSpc>
              <a:spcBef>
                <a:spcPts val="0"/>
              </a:spcBef>
              <a:buClr>
                <a:schemeClr val="dk1"/>
              </a:buClr>
              <a:buSzPct val="25000"/>
              <a:buFont typeface="Arial"/>
              <a:buNone/>
            </a:pPr>
            <a:r>
              <a:rPr b="0" i="0" lang="en-US" sz="2600" u="none" cap="none" strike="noStrike">
                <a:solidFill>
                  <a:schemeClr val="dk1"/>
                </a:solidFill>
                <a:latin typeface="Arial"/>
                <a:ea typeface="Arial"/>
                <a:cs typeface="Arial"/>
                <a:sym typeface="Arial"/>
              </a:rPr>
              <a:t>SECURITY FOR EXCHANGE</a:t>
            </a:r>
          </a:p>
        </p:txBody>
      </p:sp>
      <p:sp>
        <p:nvSpPr>
          <p:cNvPr id="485" name="Shape 485"/>
          <p:cNvSpPr txBox="1"/>
          <p:nvPr>
            <p:ph idx="1" type="subTitle"/>
          </p:nvPr>
        </p:nvSpPr>
        <p:spPr>
          <a:xfrm>
            <a:off x="414337" y="771779"/>
            <a:ext cx="5687700" cy="405000"/>
          </a:xfrm>
          <a:prstGeom prst="rect">
            <a:avLst/>
          </a:prstGeom>
          <a:noFill/>
          <a:ln>
            <a:noFill/>
          </a:ln>
        </p:spPr>
        <p:txBody>
          <a:bodyPr anchorCtr="0" anchor="t" bIns="0" lIns="68575" rIns="68575" tIns="0">
            <a:noAutofit/>
          </a:bodyPr>
          <a:lstStyle/>
          <a:p>
            <a:pPr indent="0" lvl="0" marL="0" marR="0" rtl="0" algn="l">
              <a:lnSpc>
                <a:spcPct val="100000"/>
              </a:lnSpc>
              <a:spcBef>
                <a:spcPts val="0"/>
              </a:spcBef>
              <a:spcAft>
                <a:spcPts val="0"/>
              </a:spcAft>
              <a:buClr>
                <a:schemeClr val="accent2"/>
              </a:buClr>
              <a:buSzPct val="25000"/>
              <a:buFont typeface="Arial"/>
              <a:buNone/>
            </a:pPr>
            <a:r>
              <a:rPr b="0" i="0" lang="en-US" sz="1800" u="none" cap="none" strike="noStrike">
                <a:solidFill>
                  <a:schemeClr val="accent2"/>
                </a:solidFill>
                <a:latin typeface="Arial"/>
                <a:ea typeface="Arial"/>
                <a:cs typeface="Arial"/>
                <a:sym typeface="Arial"/>
              </a:rPr>
              <a:t>HOW PROTECTION WORKS</a:t>
            </a:r>
          </a:p>
        </p:txBody>
      </p:sp>
      <p:sp>
        <p:nvSpPr>
          <p:cNvPr id="486" name="Shape 486"/>
          <p:cNvSpPr txBox="1"/>
          <p:nvPr>
            <p:ph idx="2" type="body"/>
          </p:nvPr>
        </p:nvSpPr>
        <p:spPr>
          <a:xfrm>
            <a:off x="414337" y="1357312"/>
            <a:ext cx="8315400" cy="23082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Filters all Exchange email traffic – incoming, outgoing and internal, regardless of the protocol or mail client used to send emails:</a:t>
            </a:r>
          </a:p>
          <a:p>
            <a:pPr indent="-266700" lvl="0" marL="266700" marR="0" rtl="0" algn="l">
              <a:lnSpc>
                <a:spcPct val="100000"/>
              </a:lnSpc>
              <a:spcBef>
                <a:spcPts val="900"/>
              </a:spcBef>
              <a:spcAft>
                <a:spcPts val="0"/>
              </a:spcAft>
              <a:buClr>
                <a:schemeClr val="dk1"/>
              </a:buClr>
              <a:buSzPct val="100000"/>
              <a:buFont typeface="Noto Sans Symbols"/>
              <a:buChar char="▪"/>
            </a:pPr>
            <a:r>
              <a:rPr b="0" i="0" lang="en-US" sz="1400" u="none" cap="none" strike="noStrike">
                <a:solidFill>
                  <a:schemeClr val="dk1"/>
                </a:solidFill>
                <a:latin typeface="Arial"/>
                <a:ea typeface="Arial"/>
                <a:cs typeface="Arial"/>
                <a:sym typeface="Arial"/>
              </a:rPr>
              <a:t>Desktop clients using MAPI or POP3/SMTP (Microsoft as well as other popular mail client software)</a:t>
            </a:r>
          </a:p>
          <a:p>
            <a:pPr indent="-266700" lvl="0" marL="266700" marR="0" rtl="0" algn="l">
              <a:lnSpc>
                <a:spcPct val="100000"/>
              </a:lnSpc>
              <a:spcBef>
                <a:spcPts val="900"/>
              </a:spcBef>
              <a:spcAft>
                <a:spcPts val="0"/>
              </a:spcAft>
              <a:buClr>
                <a:schemeClr val="dk1"/>
              </a:buClr>
              <a:buSzPct val="100000"/>
              <a:buFont typeface="Noto Sans Symbols"/>
              <a:buChar char="▪"/>
            </a:pPr>
            <a:r>
              <a:rPr b="0" i="0" lang="en-US" sz="1400" u="none" cap="none" strike="noStrike">
                <a:solidFill>
                  <a:schemeClr val="dk1"/>
                </a:solidFill>
                <a:latin typeface="Arial"/>
                <a:ea typeface="Arial"/>
                <a:cs typeface="Arial"/>
                <a:sym typeface="Arial"/>
              </a:rPr>
              <a:t>Mobile clients using Exchange ActiveSync</a:t>
            </a:r>
          </a:p>
          <a:p>
            <a:pPr indent="-266700" lvl="0" marL="266700" marR="0" rtl="0" algn="l">
              <a:lnSpc>
                <a:spcPct val="100000"/>
              </a:lnSpc>
              <a:spcBef>
                <a:spcPts val="900"/>
              </a:spcBef>
              <a:spcAft>
                <a:spcPts val="0"/>
              </a:spcAft>
              <a:buClr>
                <a:schemeClr val="dk1"/>
              </a:buClr>
              <a:buSzPct val="100000"/>
              <a:buFont typeface="Noto Sans Symbols"/>
              <a:buChar char="▪"/>
            </a:pPr>
            <a:r>
              <a:rPr b="0" i="0" lang="en-US" sz="1400" u="none" cap="none" strike="noStrike">
                <a:solidFill>
                  <a:schemeClr val="dk1"/>
                </a:solidFill>
                <a:latin typeface="Arial"/>
                <a:ea typeface="Arial"/>
                <a:cs typeface="Arial"/>
                <a:sym typeface="Arial"/>
              </a:rPr>
              <a:t>Web access via Outlook Web App (OWA)</a:t>
            </a:r>
          </a:p>
          <a:p>
            <a:pPr indent="-266700" lvl="0" marL="266700" marR="0" rtl="0" algn="l">
              <a:lnSpc>
                <a:spcPct val="100000"/>
              </a:lnSpc>
              <a:spcBef>
                <a:spcPts val="900"/>
              </a:spcBef>
              <a:spcAft>
                <a:spcPts val="0"/>
              </a:spcAft>
              <a:buClr>
                <a:schemeClr val="dk1"/>
              </a:buClr>
              <a:buSzPct val="100000"/>
              <a:buFont typeface="Noto Sans Symbols"/>
              <a:buChar char="▪"/>
            </a:pPr>
            <a:r>
              <a:rPr b="0" i="0" lang="en-US" sz="1400" u="none" cap="none" strike="noStrike">
                <a:solidFill>
                  <a:schemeClr val="dk1"/>
                </a:solidFill>
                <a:latin typeface="Arial"/>
                <a:ea typeface="Arial"/>
                <a:cs typeface="Arial"/>
                <a:sym typeface="Arial"/>
              </a:rPr>
              <a:t>Mobile access via Outlook Web App (OWA)</a:t>
            </a:r>
          </a:p>
          <a:p>
            <a:pPr indent="0" lvl="0" marL="0" marR="0" rtl="0" algn="l">
              <a:lnSpc>
                <a:spcPct val="100000"/>
              </a:lnSpc>
              <a:spcBef>
                <a:spcPts val="900"/>
              </a:spcBef>
              <a:spcAft>
                <a:spcPts val="0"/>
              </a:spcAft>
              <a:buClr>
                <a:schemeClr val="dk1"/>
              </a:buClr>
              <a:buSzPct val="25000"/>
              <a:buFont typeface="Arial"/>
              <a:buNone/>
            </a:pPr>
            <a:r>
              <a:rPr b="0" i="0" lang="en-US" sz="1400" u="none" cap="none" strike="noStrike">
                <a:solidFill>
                  <a:schemeClr val="dk1"/>
                </a:solidFill>
                <a:latin typeface="Arial"/>
                <a:ea typeface="Arial"/>
                <a:cs typeface="Arial"/>
                <a:sym typeface="Arial"/>
              </a:rPr>
              <a:t>Additionally, allows scanning the Exchange mailbox and public folder databases for malware, by using Exchange Web Services API from Microsoft.</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1" name="Shape 491"/>
        <p:cNvGrpSpPr/>
        <p:nvPr/>
      </p:nvGrpSpPr>
      <p:grpSpPr>
        <a:xfrm>
          <a:off x="0" y="0"/>
          <a:ext cx="0" cy="0"/>
          <a:chOff x="0" y="0"/>
          <a:chExt cx="0" cy="0"/>
        </a:xfrm>
      </p:grpSpPr>
      <p:sp>
        <p:nvSpPr>
          <p:cNvPr id="492" name="Shape 492"/>
          <p:cNvSpPr txBox="1"/>
          <p:nvPr>
            <p:ph idx="1" type="body"/>
          </p:nvPr>
        </p:nvSpPr>
        <p:spPr>
          <a:xfrm>
            <a:off x="413537" y="411509"/>
            <a:ext cx="48729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VMWARE APPROACH</a:t>
            </a:r>
          </a:p>
        </p:txBody>
      </p:sp>
      <p:pic>
        <p:nvPicPr>
          <p:cNvPr id="493" name="Shape 493"/>
          <p:cNvPicPr preferRelativeResize="0"/>
          <p:nvPr/>
        </p:nvPicPr>
        <p:blipFill rotWithShape="1">
          <a:blip r:embed="rId3">
            <a:alphaModFix/>
          </a:blip>
          <a:srcRect b="0" l="0" r="0" t="0"/>
          <a:stretch/>
        </p:blipFill>
        <p:spPr>
          <a:xfrm>
            <a:off x="2597625" y="3829763"/>
            <a:ext cx="3938700" cy="247200"/>
          </a:xfrm>
          <a:prstGeom prst="rect">
            <a:avLst/>
          </a:prstGeom>
          <a:noFill/>
          <a:ln>
            <a:noFill/>
          </a:ln>
        </p:spPr>
      </p:pic>
      <p:pic>
        <p:nvPicPr>
          <p:cNvPr id="494" name="Shape 494"/>
          <p:cNvPicPr preferRelativeResize="0"/>
          <p:nvPr/>
        </p:nvPicPr>
        <p:blipFill rotWithShape="1">
          <a:blip r:embed="rId4">
            <a:alphaModFix/>
          </a:blip>
          <a:srcRect b="0" l="0" r="0" t="0"/>
          <a:stretch/>
        </p:blipFill>
        <p:spPr>
          <a:xfrm>
            <a:off x="3135813" y="3094151"/>
            <a:ext cx="248999" cy="248999"/>
          </a:xfrm>
          <a:prstGeom prst="rect">
            <a:avLst/>
          </a:prstGeom>
          <a:noFill/>
          <a:ln>
            <a:noFill/>
          </a:ln>
        </p:spPr>
      </p:pic>
      <p:pic>
        <p:nvPicPr>
          <p:cNvPr id="495" name="Shape 495"/>
          <p:cNvPicPr preferRelativeResize="0"/>
          <p:nvPr/>
        </p:nvPicPr>
        <p:blipFill rotWithShape="1">
          <a:blip r:embed="rId5">
            <a:alphaModFix/>
          </a:blip>
          <a:srcRect b="0" l="0" r="0" t="0"/>
          <a:stretch/>
        </p:blipFill>
        <p:spPr>
          <a:xfrm>
            <a:off x="5700813" y="2918684"/>
            <a:ext cx="249000" cy="249000"/>
          </a:xfrm>
          <a:prstGeom prst="rect">
            <a:avLst/>
          </a:prstGeom>
          <a:noFill/>
          <a:ln>
            <a:noFill/>
          </a:ln>
        </p:spPr>
      </p:pic>
      <p:pic>
        <p:nvPicPr>
          <p:cNvPr id="496" name="Shape 496"/>
          <p:cNvPicPr preferRelativeResize="0"/>
          <p:nvPr/>
        </p:nvPicPr>
        <p:blipFill rotWithShape="1">
          <a:blip r:embed="rId6">
            <a:alphaModFix/>
          </a:blip>
          <a:srcRect b="0" l="0" r="0" t="0"/>
          <a:stretch/>
        </p:blipFill>
        <p:spPr>
          <a:xfrm>
            <a:off x="2597625" y="1904611"/>
            <a:ext cx="3948600" cy="1859100"/>
          </a:xfrm>
          <a:prstGeom prst="rect">
            <a:avLst/>
          </a:prstGeom>
          <a:noFill/>
          <a:ln>
            <a:noFill/>
          </a:ln>
        </p:spPr>
      </p:pic>
      <p:sp>
        <p:nvSpPr>
          <p:cNvPr id="497" name="Shape 497"/>
          <p:cNvSpPr txBox="1"/>
          <p:nvPr/>
        </p:nvSpPr>
        <p:spPr>
          <a:xfrm>
            <a:off x="5263875" y="3859177"/>
            <a:ext cx="1181400" cy="184800"/>
          </a:xfrm>
          <a:prstGeom prst="rect">
            <a:avLst/>
          </a:prstGeom>
          <a:solidFill>
            <a:schemeClr val="accent2"/>
          </a:solidFill>
          <a:ln>
            <a:noFill/>
          </a:ln>
        </p:spPr>
        <p:txBody>
          <a:bodyPr anchorCtr="0" anchor="ctr"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vShield Host Driver</a:t>
            </a:r>
          </a:p>
        </p:txBody>
      </p:sp>
      <p:pic>
        <p:nvPicPr>
          <p:cNvPr id="498" name="Shape 498"/>
          <p:cNvPicPr preferRelativeResize="0"/>
          <p:nvPr/>
        </p:nvPicPr>
        <p:blipFill rotWithShape="1">
          <a:blip r:embed="rId7">
            <a:alphaModFix/>
          </a:blip>
          <a:srcRect b="0" l="0" r="0" t="0"/>
          <a:stretch/>
        </p:blipFill>
        <p:spPr>
          <a:xfrm>
            <a:off x="5263875" y="2854673"/>
            <a:ext cx="1181400" cy="787500"/>
          </a:xfrm>
          <a:prstGeom prst="rect">
            <a:avLst/>
          </a:prstGeom>
          <a:noFill/>
          <a:ln>
            <a:noFill/>
          </a:ln>
        </p:spPr>
      </p:pic>
      <p:pic>
        <p:nvPicPr>
          <p:cNvPr id="499" name="Shape 499"/>
          <p:cNvPicPr preferRelativeResize="0"/>
          <p:nvPr/>
        </p:nvPicPr>
        <p:blipFill rotWithShape="1">
          <a:blip r:embed="rId8">
            <a:alphaModFix/>
          </a:blip>
          <a:srcRect b="0" l="0" r="0" t="0"/>
          <a:stretch/>
        </p:blipFill>
        <p:spPr>
          <a:xfrm>
            <a:off x="3981375" y="2854884"/>
            <a:ext cx="1181100" cy="787200"/>
          </a:xfrm>
          <a:prstGeom prst="rect">
            <a:avLst/>
          </a:prstGeom>
          <a:noFill/>
          <a:ln>
            <a:noFill/>
          </a:ln>
        </p:spPr>
      </p:pic>
      <p:pic>
        <p:nvPicPr>
          <p:cNvPr id="500" name="Shape 500"/>
          <p:cNvPicPr preferRelativeResize="0"/>
          <p:nvPr/>
        </p:nvPicPr>
        <p:blipFill rotWithShape="1">
          <a:blip r:embed="rId7">
            <a:alphaModFix/>
          </a:blip>
          <a:srcRect b="0" l="0" r="0" t="0"/>
          <a:stretch/>
        </p:blipFill>
        <p:spPr>
          <a:xfrm>
            <a:off x="2698875" y="2854672"/>
            <a:ext cx="1181399" cy="787500"/>
          </a:xfrm>
          <a:prstGeom prst="rect">
            <a:avLst/>
          </a:prstGeom>
          <a:noFill/>
          <a:ln>
            <a:noFill/>
          </a:ln>
        </p:spPr>
      </p:pic>
      <p:sp>
        <p:nvSpPr>
          <p:cNvPr id="501" name="Shape 501"/>
          <p:cNvSpPr txBox="1"/>
          <p:nvPr/>
        </p:nvSpPr>
        <p:spPr>
          <a:xfrm>
            <a:off x="5263875" y="3449460"/>
            <a:ext cx="1181400" cy="184800"/>
          </a:xfrm>
          <a:prstGeom prst="rect">
            <a:avLst/>
          </a:prstGeom>
          <a:solidFill>
            <a:schemeClr val="accent2"/>
          </a:solidFill>
          <a:ln>
            <a:noFill/>
          </a:ln>
        </p:spPr>
        <p:txBody>
          <a:bodyPr anchorCtr="0" anchor="ctr"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vShield Endpoint Driver</a:t>
            </a:r>
          </a:p>
        </p:txBody>
      </p:sp>
      <p:sp>
        <p:nvSpPr>
          <p:cNvPr id="502" name="Shape 502"/>
          <p:cNvSpPr/>
          <p:nvPr/>
        </p:nvSpPr>
        <p:spPr>
          <a:xfrm rot="-5400000">
            <a:off x="4966501" y="3657892"/>
            <a:ext cx="335700" cy="304200"/>
          </a:xfrm>
          <a:prstGeom prst="bentArrow">
            <a:avLst>
              <a:gd fmla="val 14652" name="adj1"/>
              <a:gd fmla="val 10114" name="adj2"/>
              <a:gd fmla="val 0" name="adj3"/>
              <a:gd fmla="val 43750" name="adj4"/>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dk1"/>
              </a:solidFill>
              <a:latin typeface="Calibri"/>
              <a:ea typeface="Calibri"/>
              <a:cs typeface="Calibri"/>
              <a:sym typeface="Calibri"/>
            </a:endParaRPr>
          </a:p>
        </p:txBody>
      </p:sp>
      <p:sp>
        <p:nvSpPr>
          <p:cNvPr id="503" name="Shape 503"/>
          <p:cNvSpPr/>
          <p:nvPr/>
        </p:nvSpPr>
        <p:spPr>
          <a:xfrm flipH="1">
            <a:off x="4997372" y="3702116"/>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04" name="Shape 504"/>
          <p:cNvSpPr/>
          <p:nvPr/>
        </p:nvSpPr>
        <p:spPr>
          <a:xfrm flipH="1" rot="5400000">
            <a:off x="5180770" y="3904422"/>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05" name="Shape 505"/>
          <p:cNvSpPr txBox="1"/>
          <p:nvPr/>
        </p:nvSpPr>
        <p:spPr>
          <a:xfrm>
            <a:off x="4009947" y="3162853"/>
            <a:ext cx="11286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Security Server</a:t>
            </a:r>
          </a:p>
        </p:txBody>
      </p:sp>
      <p:sp>
        <p:nvSpPr>
          <p:cNvPr id="506" name="Shape 506"/>
          <p:cNvSpPr txBox="1"/>
          <p:nvPr/>
        </p:nvSpPr>
        <p:spPr>
          <a:xfrm>
            <a:off x="5527233" y="3239507"/>
            <a:ext cx="6603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Windows VM</a:t>
            </a:r>
          </a:p>
        </p:txBody>
      </p:sp>
      <p:sp>
        <p:nvSpPr>
          <p:cNvPr id="507" name="Shape 507"/>
          <p:cNvSpPr txBox="1"/>
          <p:nvPr/>
        </p:nvSpPr>
        <p:spPr>
          <a:xfrm>
            <a:off x="3042957" y="3420094"/>
            <a:ext cx="501599"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Linux VM</a:t>
            </a:r>
          </a:p>
        </p:txBody>
      </p:sp>
      <p:pic>
        <p:nvPicPr>
          <p:cNvPr id="508" name="Shape 508"/>
          <p:cNvPicPr preferRelativeResize="0"/>
          <p:nvPr/>
        </p:nvPicPr>
        <p:blipFill rotWithShape="1">
          <a:blip r:embed="rId9">
            <a:alphaModFix/>
          </a:blip>
          <a:srcRect b="0" l="0" r="0" t="0"/>
          <a:stretch/>
        </p:blipFill>
        <p:spPr>
          <a:xfrm>
            <a:off x="3554793" y="2886621"/>
            <a:ext cx="238800" cy="241800"/>
          </a:xfrm>
          <a:prstGeom prst="rect">
            <a:avLst/>
          </a:prstGeom>
          <a:noFill/>
          <a:ln>
            <a:noFill/>
          </a:ln>
        </p:spPr>
      </p:pic>
      <p:sp>
        <p:nvSpPr>
          <p:cNvPr id="509" name="Shape 509"/>
          <p:cNvSpPr/>
          <p:nvPr/>
        </p:nvSpPr>
        <p:spPr>
          <a:xfrm>
            <a:off x="3679380" y="2705528"/>
            <a:ext cx="486000" cy="182100"/>
          </a:xfrm>
          <a:prstGeom prst="uturnArrow">
            <a:avLst>
              <a:gd fmla="val 24724" name="adj1"/>
              <a:gd fmla="val 12362" name="adj2"/>
              <a:gd fmla="val 0" name="adj3"/>
              <a:gd fmla="val 43750" name="adj4"/>
              <a:gd fmla="val 82037" name="adj5"/>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dk1"/>
              </a:solidFill>
              <a:latin typeface="Calibri"/>
              <a:ea typeface="Calibri"/>
              <a:cs typeface="Calibri"/>
              <a:sym typeface="Calibri"/>
            </a:endParaRPr>
          </a:p>
        </p:txBody>
      </p:sp>
      <p:sp>
        <p:nvSpPr>
          <p:cNvPr id="510" name="Shape 510"/>
          <p:cNvSpPr/>
          <p:nvPr/>
        </p:nvSpPr>
        <p:spPr>
          <a:xfrm flipH="1">
            <a:off x="3687456" y="2769875"/>
            <a:ext cx="27000" cy="870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11" name="Shape 511"/>
          <p:cNvSpPr/>
          <p:nvPr/>
        </p:nvSpPr>
        <p:spPr>
          <a:xfrm flipH="1">
            <a:off x="4127444" y="2780456"/>
            <a:ext cx="27000" cy="618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12" name="Shape 512"/>
          <p:cNvSpPr/>
          <p:nvPr/>
        </p:nvSpPr>
        <p:spPr>
          <a:xfrm flipH="1" rot="5400000">
            <a:off x="3912353" y="2676812"/>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13" name="Shape 513"/>
          <p:cNvSpPr/>
          <p:nvPr/>
        </p:nvSpPr>
        <p:spPr>
          <a:xfrm>
            <a:off x="5829110" y="3613182"/>
            <a:ext cx="91800" cy="2700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14" name="Shape 514"/>
          <p:cNvSpPr/>
          <p:nvPr/>
        </p:nvSpPr>
        <p:spPr>
          <a:xfrm flipH="1">
            <a:off x="5860252" y="3705455"/>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pic>
        <p:nvPicPr>
          <p:cNvPr id="515" name="Shape 515"/>
          <p:cNvPicPr preferRelativeResize="0"/>
          <p:nvPr/>
        </p:nvPicPr>
        <p:blipFill rotWithShape="1">
          <a:blip r:embed="rId8">
            <a:alphaModFix/>
          </a:blip>
          <a:srcRect b="0" l="0" r="0" t="0"/>
          <a:stretch/>
        </p:blipFill>
        <p:spPr>
          <a:xfrm>
            <a:off x="3981375" y="1951113"/>
            <a:ext cx="1181100" cy="451200"/>
          </a:xfrm>
          <a:prstGeom prst="rect">
            <a:avLst/>
          </a:prstGeom>
          <a:noFill/>
          <a:ln>
            <a:noFill/>
          </a:ln>
        </p:spPr>
      </p:pic>
      <p:pic>
        <p:nvPicPr>
          <p:cNvPr id="516" name="Shape 516"/>
          <p:cNvPicPr preferRelativeResize="0"/>
          <p:nvPr/>
        </p:nvPicPr>
        <p:blipFill rotWithShape="1">
          <a:blip r:embed="rId10">
            <a:alphaModFix/>
          </a:blip>
          <a:srcRect b="0" l="0" r="0" t="0"/>
          <a:stretch/>
        </p:blipFill>
        <p:spPr>
          <a:xfrm>
            <a:off x="3339990" y="1951112"/>
            <a:ext cx="535500" cy="449100"/>
          </a:xfrm>
          <a:prstGeom prst="rect">
            <a:avLst/>
          </a:prstGeom>
          <a:noFill/>
          <a:ln>
            <a:noFill/>
          </a:ln>
        </p:spPr>
      </p:pic>
      <p:pic>
        <p:nvPicPr>
          <p:cNvPr id="517" name="Shape 517"/>
          <p:cNvPicPr preferRelativeResize="0"/>
          <p:nvPr/>
        </p:nvPicPr>
        <p:blipFill rotWithShape="1">
          <a:blip r:embed="rId11">
            <a:alphaModFix/>
          </a:blip>
          <a:srcRect b="0" l="0" r="0" t="0"/>
          <a:stretch/>
        </p:blipFill>
        <p:spPr>
          <a:xfrm>
            <a:off x="2691918" y="1951112"/>
            <a:ext cx="540000" cy="449100"/>
          </a:xfrm>
          <a:prstGeom prst="rect">
            <a:avLst/>
          </a:prstGeom>
          <a:noFill/>
          <a:ln>
            <a:noFill/>
          </a:ln>
        </p:spPr>
      </p:pic>
      <p:pic>
        <p:nvPicPr>
          <p:cNvPr id="518" name="Shape 518"/>
          <p:cNvPicPr preferRelativeResize="0"/>
          <p:nvPr/>
        </p:nvPicPr>
        <p:blipFill rotWithShape="1">
          <a:blip r:embed="rId12">
            <a:alphaModFix/>
          </a:blip>
          <a:srcRect b="0" l="0" r="0" t="0"/>
          <a:stretch/>
        </p:blipFill>
        <p:spPr>
          <a:xfrm>
            <a:off x="4092997" y="1079574"/>
            <a:ext cx="947700" cy="593700"/>
          </a:xfrm>
          <a:prstGeom prst="rect">
            <a:avLst/>
          </a:prstGeom>
          <a:noFill/>
          <a:ln>
            <a:noFill/>
          </a:ln>
        </p:spPr>
      </p:pic>
      <p:sp>
        <p:nvSpPr>
          <p:cNvPr id="519" name="Shape 519"/>
          <p:cNvSpPr/>
          <p:nvPr/>
        </p:nvSpPr>
        <p:spPr>
          <a:xfrm>
            <a:off x="4967724" y="2400101"/>
            <a:ext cx="92700" cy="4560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0" name="Shape 520"/>
          <p:cNvSpPr/>
          <p:nvPr/>
        </p:nvSpPr>
        <p:spPr>
          <a:xfrm flipH="1">
            <a:off x="5000415" y="2672444"/>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1" name="Shape 521"/>
          <p:cNvSpPr/>
          <p:nvPr/>
        </p:nvSpPr>
        <p:spPr>
          <a:xfrm flipH="1">
            <a:off x="5000938" y="2483423"/>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2" name="Shape 522"/>
          <p:cNvSpPr/>
          <p:nvPr/>
        </p:nvSpPr>
        <p:spPr>
          <a:xfrm rot="5400000">
            <a:off x="3880426" y="2124133"/>
            <a:ext cx="92700" cy="1092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3" name="Shape 523"/>
          <p:cNvSpPr/>
          <p:nvPr/>
        </p:nvSpPr>
        <p:spPr>
          <a:xfrm flipH="1" rot="5400000">
            <a:off x="3915712" y="2151633"/>
            <a:ext cx="27000" cy="53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4" name="Shape 524"/>
          <p:cNvSpPr/>
          <p:nvPr/>
        </p:nvSpPr>
        <p:spPr>
          <a:xfrm rot="5400000">
            <a:off x="3240298" y="2124134"/>
            <a:ext cx="92700" cy="1092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5" name="Shape 525"/>
          <p:cNvSpPr/>
          <p:nvPr/>
        </p:nvSpPr>
        <p:spPr>
          <a:xfrm flipH="1" rot="5400000">
            <a:off x="3275585" y="2151634"/>
            <a:ext cx="27000" cy="53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26" name="Shape 526"/>
          <p:cNvSpPr txBox="1"/>
          <p:nvPr/>
        </p:nvSpPr>
        <p:spPr>
          <a:xfrm>
            <a:off x="3994709" y="2021322"/>
            <a:ext cx="1149000" cy="300000"/>
          </a:xfrm>
          <a:prstGeom prst="rect">
            <a:avLst/>
          </a:prstGeom>
          <a:noFill/>
          <a:ln>
            <a:noFill/>
          </a:ln>
        </p:spPr>
        <p:txBody>
          <a:bodyPr anchorCtr="0" anchor="ctr"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GravityZone </a:t>
            </a:r>
          </a:p>
          <a:p>
            <a:pPr indent="0" lvl="0" marL="0" marR="0" rtl="0" algn="ctr">
              <a:spcBef>
                <a:spcPts val="0"/>
              </a:spcBef>
              <a:buSzPct val="25000"/>
              <a:buNone/>
            </a:pPr>
            <a:r>
              <a:rPr lang="en-US" sz="800">
                <a:solidFill>
                  <a:schemeClr val="lt1"/>
                </a:solidFill>
                <a:latin typeface="Calibri"/>
                <a:ea typeface="Calibri"/>
                <a:cs typeface="Calibri"/>
                <a:sym typeface="Calibri"/>
              </a:rPr>
              <a:t>Control Center</a:t>
            </a:r>
          </a:p>
        </p:txBody>
      </p:sp>
      <p:sp>
        <p:nvSpPr>
          <p:cNvPr id="527" name="Shape 527"/>
          <p:cNvSpPr txBox="1"/>
          <p:nvPr/>
        </p:nvSpPr>
        <p:spPr>
          <a:xfrm>
            <a:off x="3339261" y="2069000"/>
            <a:ext cx="537600" cy="1962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vCenter</a:t>
            </a:r>
          </a:p>
        </p:txBody>
      </p:sp>
      <p:sp>
        <p:nvSpPr>
          <p:cNvPr id="528" name="Shape 528"/>
          <p:cNvSpPr txBox="1"/>
          <p:nvPr/>
        </p:nvSpPr>
        <p:spPr>
          <a:xfrm>
            <a:off x="2693108" y="2015892"/>
            <a:ext cx="537600" cy="300000"/>
          </a:xfrm>
          <a:prstGeom prst="rect">
            <a:avLst/>
          </a:prstGeom>
          <a:noFill/>
          <a:ln>
            <a:noFill/>
          </a:ln>
        </p:spPr>
        <p:txBody>
          <a:bodyPr anchorCtr="0" anchor="ctr"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vShield Manager</a:t>
            </a:r>
          </a:p>
        </p:txBody>
      </p:sp>
      <p:pic>
        <p:nvPicPr>
          <p:cNvPr id="529" name="Shape 529"/>
          <p:cNvPicPr preferRelativeResize="0"/>
          <p:nvPr/>
        </p:nvPicPr>
        <p:blipFill rotWithShape="1">
          <a:blip r:embed="rId13">
            <a:alphaModFix/>
          </a:blip>
          <a:srcRect b="0" l="0" r="0" t="0"/>
          <a:stretch/>
        </p:blipFill>
        <p:spPr>
          <a:xfrm flipH="1" rot="10800000">
            <a:off x="2598797" y="4125084"/>
            <a:ext cx="3947700" cy="552900"/>
          </a:xfrm>
          <a:prstGeom prst="rect">
            <a:avLst/>
          </a:prstGeom>
          <a:noFill/>
          <a:ln>
            <a:noFill/>
          </a:ln>
        </p:spPr>
      </p:pic>
      <p:sp>
        <p:nvSpPr>
          <p:cNvPr id="530" name="Shape 530"/>
          <p:cNvSpPr/>
          <p:nvPr/>
        </p:nvSpPr>
        <p:spPr>
          <a:xfrm>
            <a:off x="4525771" y="1673333"/>
            <a:ext cx="92700" cy="2796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31" name="Shape 531"/>
          <p:cNvSpPr/>
          <p:nvPr/>
        </p:nvSpPr>
        <p:spPr>
          <a:xfrm flipH="1" rot="10800000">
            <a:off x="4558341" y="1755230"/>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29"/>
                                        </p:tgtEl>
                                        <p:attrNameLst>
                                          <p:attrName>style.visibility</p:attrName>
                                        </p:attrNameLst>
                                      </p:cBhvr>
                                      <p:to>
                                        <p:strVal val="visible"/>
                                      </p:to>
                                    </p:set>
                                    <p:anim calcmode="lin" valueType="num">
                                      <p:cBhvr additive="base">
                                        <p:cTn dur="500"/>
                                        <p:tgtEl>
                                          <p:spTgt spid="52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6" name="Shape 536"/>
        <p:cNvGrpSpPr/>
        <p:nvPr/>
      </p:nvGrpSpPr>
      <p:grpSpPr>
        <a:xfrm>
          <a:off x="0" y="0"/>
          <a:ext cx="0" cy="0"/>
          <a:chOff x="0" y="0"/>
          <a:chExt cx="0" cy="0"/>
        </a:xfrm>
      </p:grpSpPr>
      <p:sp>
        <p:nvSpPr>
          <p:cNvPr id="537" name="Shape 537"/>
          <p:cNvSpPr txBox="1"/>
          <p:nvPr>
            <p:ph idx="1" type="body"/>
          </p:nvPr>
        </p:nvSpPr>
        <p:spPr>
          <a:xfrm>
            <a:off x="413537" y="411509"/>
            <a:ext cx="51306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HYPERVISOR AGNOSTIC</a:t>
            </a:r>
          </a:p>
        </p:txBody>
      </p:sp>
      <p:pic>
        <p:nvPicPr>
          <p:cNvPr id="538" name="Shape 538"/>
          <p:cNvPicPr preferRelativeResize="0"/>
          <p:nvPr/>
        </p:nvPicPr>
        <p:blipFill rotWithShape="1">
          <a:blip r:embed="rId3">
            <a:alphaModFix/>
          </a:blip>
          <a:srcRect b="0" l="0" r="0" t="0"/>
          <a:stretch/>
        </p:blipFill>
        <p:spPr>
          <a:xfrm>
            <a:off x="2597625" y="1900317"/>
            <a:ext cx="3948600" cy="1863600"/>
          </a:xfrm>
          <a:prstGeom prst="rect">
            <a:avLst/>
          </a:prstGeom>
          <a:noFill/>
          <a:ln>
            <a:noFill/>
          </a:ln>
        </p:spPr>
      </p:pic>
      <p:pic>
        <p:nvPicPr>
          <p:cNvPr id="539" name="Shape 539"/>
          <p:cNvPicPr preferRelativeResize="0"/>
          <p:nvPr/>
        </p:nvPicPr>
        <p:blipFill rotWithShape="1">
          <a:blip r:embed="rId4">
            <a:alphaModFix/>
          </a:blip>
          <a:srcRect b="0" l="0" r="0" t="0"/>
          <a:stretch/>
        </p:blipFill>
        <p:spPr>
          <a:xfrm>
            <a:off x="3326705" y="2854672"/>
            <a:ext cx="553500" cy="439200"/>
          </a:xfrm>
          <a:prstGeom prst="rect">
            <a:avLst/>
          </a:prstGeom>
          <a:noFill/>
          <a:ln>
            <a:noFill/>
          </a:ln>
        </p:spPr>
      </p:pic>
      <p:pic>
        <p:nvPicPr>
          <p:cNvPr id="540" name="Shape 540"/>
          <p:cNvPicPr preferRelativeResize="0"/>
          <p:nvPr/>
        </p:nvPicPr>
        <p:blipFill rotWithShape="1">
          <a:blip r:embed="rId5">
            <a:alphaModFix/>
          </a:blip>
          <a:srcRect b="0" l="0" r="0" t="0"/>
          <a:stretch/>
        </p:blipFill>
        <p:spPr>
          <a:xfrm>
            <a:off x="2597625" y="3827707"/>
            <a:ext cx="3948600" cy="247800"/>
          </a:xfrm>
          <a:prstGeom prst="rect">
            <a:avLst/>
          </a:prstGeom>
          <a:noFill/>
          <a:ln>
            <a:noFill/>
          </a:ln>
        </p:spPr>
      </p:pic>
      <p:pic>
        <p:nvPicPr>
          <p:cNvPr id="541" name="Shape 541"/>
          <p:cNvPicPr preferRelativeResize="0"/>
          <p:nvPr/>
        </p:nvPicPr>
        <p:blipFill rotWithShape="1">
          <a:blip r:embed="rId6">
            <a:alphaModFix/>
          </a:blip>
          <a:srcRect b="0" l="0" r="0" t="0"/>
          <a:stretch/>
        </p:blipFill>
        <p:spPr>
          <a:xfrm>
            <a:off x="3981375" y="2854884"/>
            <a:ext cx="1181100" cy="787200"/>
          </a:xfrm>
          <a:prstGeom prst="rect">
            <a:avLst/>
          </a:prstGeom>
          <a:noFill/>
          <a:ln>
            <a:noFill/>
          </a:ln>
        </p:spPr>
      </p:pic>
      <p:sp>
        <p:nvSpPr>
          <p:cNvPr id="542" name="Shape 542"/>
          <p:cNvSpPr txBox="1"/>
          <p:nvPr/>
        </p:nvSpPr>
        <p:spPr>
          <a:xfrm>
            <a:off x="4009947" y="3162853"/>
            <a:ext cx="11286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Security Server</a:t>
            </a:r>
          </a:p>
        </p:txBody>
      </p:sp>
      <p:pic>
        <p:nvPicPr>
          <p:cNvPr id="543" name="Shape 543"/>
          <p:cNvPicPr preferRelativeResize="0"/>
          <p:nvPr/>
        </p:nvPicPr>
        <p:blipFill rotWithShape="1">
          <a:blip r:embed="rId7">
            <a:alphaModFix/>
          </a:blip>
          <a:srcRect b="0" l="0" r="0" t="0"/>
          <a:stretch/>
        </p:blipFill>
        <p:spPr>
          <a:xfrm>
            <a:off x="3689878" y="2886621"/>
            <a:ext cx="129300" cy="131100"/>
          </a:xfrm>
          <a:prstGeom prst="rect">
            <a:avLst/>
          </a:prstGeom>
          <a:noFill/>
          <a:ln>
            <a:noFill/>
          </a:ln>
        </p:spPr>
      </p:pic>
      <p:pic>
        <p:nvPicPr>
          <p:cNvPr id="544" name="Shape 544"/>
          <p:cNvPicPr preferRelativeResize="0"/>
          <p:nvPr/>
        </p:nvPicPr>
        <p:blipFill rotWithShape="1">
          <a:blip r:embed="rId6">
            <a:alphaModFix/>
          </a:blip>
          <a:srcRect b="0" l="0" r="0" t="0"/>
          <a:stretch/>
        </p:blipFill>
        <p:spPr>
          <a:xfrm>
            <a:off x="3981375" y="1951113"/>
            <a:ext cx="1181100" cy="451200"/>
          </a:xfrm>
          <a:prstGeom prst="rect">
            <a:avLst/>
          </a:prstGeom>
          <a:noFill/>
          <a:ln>
            <a:noFill/>
          </a:ln>
        </p:spPr>
      </p:pic>
      <p:sp>
        <p:nvSpPr>
          <p:cNvPr id="545" name="Shape 545"/>
          <p:cNvSpPr/>
          <p:nvPr/>
        </p:nvSpPr>
        <p:spPr>
          <a:xfrm>
            <a:off x="4541840" y="2400101"/>
            <a:ext cx="92700" cy="4560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46" name="Shape 546"/>
          <p:cNvSpPr/>
          <p:nvPr/>
        </p:nvSpPr>
        <p:spPr>
          <a:xfrm flipH="1">
            <a:off x="4574532" y="2672444"/>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47" name="Shape 547"/>
          <p:cNvSpPr/>
          <p:nvPr/>
        </p:nvSpPr>
        <p:spPr>
          <a:xfrm flipH="1">
            <a:off x="4575055" y="2483423"/>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48" name="Shape 548"/>
          <p:cNvSpPr txBox="1"/>
          <p:nvPr/>
        </p:nvSpPr>
        <p:spPr>
          <a:xfrm>
            <a:off x="3994708" y="2021322"/>
            <a:ext cx="1149000" cy="300000"/>
          </a:xfrm>
          <a:prstGeom prst="rect">
            <a:avLst/>
          </a:prstGeom>
          <a:noFill/>
          <a:ln>
            <a:noFill/>
          </a:ln>
        </p:spPr>
        <p:txBody>
          <a:bodyPr anchorCtr="0" anchor="ctr"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GravityZone </a:t>
            </a:r>
          </a:p>
          <a:p>
            <a:pPr indent="0" lvl="0" marL="0" marR="0" rtl="0" algn="ctr">
              <a:spcBef>
                <a:spcPts val="0"/>
              </a:spcBef>
              <a:buSzPct val="25000"/>
              <a:buNone/>
            </a:pPr>
            <a:r>
              <a:rPr lang="en-US" sz="800">
                <a:solidFill>
                  <a:schemeClr val="lt1"/>
                </a:solidFill>
                <a:latin typeface="Calibri"/>
                <a:ea typeface="Calibri"/>
                <a:cs typeface="Calibri"/>
                <a:sym typeface="Calibri"/>
              </a:rPr>
              <a:t>Control Center</a:t>
            </a:r>
          </a:p>
        </p:txBody>
      </p:sp>
      <p:pic>
        <p:nvPicPr>
          <p:cNvPr id="549" name="Shape 549"/>
          <p:cNvPicPr preferRelativeResize="0"/>
          <p:nvPr/>
        </p:nvPicPr>
        <p:blipFill rotWithShape="1">
          <a:blip r:embed="rId8">
            <a:alphaModFix/>
          </a:blip>
          <a:srcRect b="0" l="0" r="0" t="0"/>
          <a:stretch/>
        </p:blipFill>
        <p:spPr>
          <a:xfrm flipH="1" rot="10800000">
            <a:off x="2598796" y="4125084"/>
            <a:ext cx="3947700" cy="552900"/>
          </a:xfrm>
          <a:prstGeom prst="rect">
            <a:avLst/>
          </a:prstGeom>
          <a:noFill/>
          <a:ln>
            <a:noFill/>
          </a:ln>
        </p:spPr>
      </p:pic>
      <p:pic>
        <p:nvPicPr>
          <p:cNvPr id="550" name="Shape 550"/>
          <p:cNvPicPr preferRelativeResize="0"/>
          <p:nvPr/>
        </p:nvPicPr>
        <p:blipFill rotWithShape="1">
          <a:blip r:embed="rId4">
            <a:alphaModFix/>
          </a:blip>
          <a:srcRect b="0" l="0" r="0" t="0"/>
          <a:stretch/>
        </p:blipFill>
        <p:spPr>
          <a:xfrm>
            <a:off x="2683059" y="2852892"/>
            <a:ext cx="553500" cy="439200"/>
          </a:xfrm>
          <a:prstGeom prst="rect">
            <a:avLst/>
          </a:prstGeom>
          <a:noFill/>
          <a:ln>
            <a:noFill/>
          </a:ln>
        </p:spPr>
      </p:pic>
      <p:pic>
        <p:nvPicPr>
          <p:cNvPr id="551" name="Shape 551"/>
          <p:cNvPicPr preferRelativeResize="0"/>
          <p:nvPr/>
        </p:nvPicPr>
        <p:blipFill rotWithShape="1">
          <a:blip r:embed="rId9">
            <a:alphaModFix/>
          </a:blip>
          <a:srcRect b="0" l="0" r="0" t="0"/>
          <a:stretch/>
        </p:blipFill>
        <p:spPr>
          <a:xfrm>
            <a:off x="3055335" y="2887509"/>
            <a:ext cx="130500" cy="132300"/>
          </a:xfrm>
          <a:prstGeom prst="rect">
            <a:avLst/>
          </a:prstGeom>
          <a:noFill/>
          <a:ln>
            <a:noFill/>
          </a:ln>
        </p:spPr>
      </p:pic>
      <p:grpSp>
        <p:nvGrpSpPr>
          <p:cNvPr id="552" name="Shape 552"/>
          <p:cNvGrpSpPr/>
          <p:nvPr/>
        </p:nvGrpSpPr>
        <p:grpSpPr>
          <a:xfrm>
            <a:off x="3115011" y="2706546"/>
            <a:ext cx="1081755" cy="182228"/>
            <a:chOff x="4125305" y="3618076"/>
            <a:chExt cx="1442340" cy="242971"/>
          </a:xfrm>
        </p:grpSpPr>
        <p:sp>
          <p:nvSpPr>
            <p:cNvPr id="553" name="Shape 553"/>
            <p:cNvSpPr/>
            <p:nvPr/>
          </p:nvSpPr>
          <p:spPr>
            <a:xfrm>
              <a:off x="4941651" y="3671503"/>
              <a:ext cx="123351" cy="186454"/>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grpSp>
          <p:nvGrpSpPr>
            <p:cNvPr id="554" name="Shape 554"/>
            <p:cNvGrpSpPr/>
            <p:nvPr/>
          </p:nvGrpSpPr>
          <p:grpSpPr>
            <a:xfrm>
              <a:off x="4125305" y="3618076"/>
              <a:ext cx="1442340" cy="242971"/>
              <a:chOff x="4128480" y="3618076"/>
              <a:chExt cx="1442340" cy="242971"/>
            </a:xfrm>
          </p:grpSpPr>
          <p:sp>
            <p:nvSpPr>
              <p:cNvPr id="555" name="Shape 555"/>
              <p:cNvSpPr/>
              <p:nvPr/>
            </p:nvSpPr>
            <p:spPr>
              <a:xfrm>
                <a:off x="4128480" y="3618076"/>
                <a:ext cx="1442340" cy="242971"/>
              </a:xfrm>
              <a:prstGeom prst="uturnArrow">
                <a:avLst>
                  <a:gd fmla="val 24724" name="adj1"/>
                  <a:gd fmla="val 12362" name="adj2"/>
                  <a:gd fmla="val 0" name="adj3"/>
                  <a:gd fmla="val 43750" name="adj4"/>
                  <a:gd fmla="val 82037" name="adj5"/>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dk1"/>
                  </a:solidFill>
                  <a:latin typeface="Calibri"/>
                  <a:ea typeface="Calibri"/>
                  <a:cs typeface="Calibri"/>
                  <a:sym typeface="Calibri"/>
                </a:endParaRPr>
              </a:p>
            </p:txBody>
          </p:sp>
          <p:sp>
            <p:nvSpPr>
              <p:cNvPr id="556" name="Shape 556"/>
              <p:cNvSpPr/>
              <p:nvPr/>
            </p:nvSpPr>
            <p:spPr>
              <a:xfrm flipH="1">
                <a:off x="4140432" y="3702514"/>
                <a:ext cx="36000" cy="115769"/>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57" name="Shape 557"/>
              <p:cNvSpPr/>
              <p:nvPr/>
            </p:nvSpPr>
            <p:spPr>
              <a:xfrm flipH="1">
                <a:off x="5520166" y="3707507"/>
                <a:ext cx="36000" cy="82349"/>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58" name="Shape 558"/>
              <p:cNvSpPr/>
              <p:nvPr/>
            </p:nvSpPr>
            <p:spPr>
              <a:xfrm flipH="1" rot="5400000">
                <a:off x="4534425" y="3582918"/>
                <a:ext cx="36000" cy="134819"/>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59" name="Shape 559"/>
              <p:cNvSpPr/>
              <p:nvPr/>
            </p:nvSpPr>
            <p:spPr>
              <a:xfrm flipH="1">
                <a:off x="4985278" y="3699046"/>
                <a:ext cx="36000" cy="115769"/>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0" name="Shape 560"/>
              <p:cNvSpPr/>
              <p:nvPr/>
            </p:nvSpPr>
            <p:spPr>
              <a:xfrm flipH="1" rot="5400000">
                <a:off x="5218502" y="3582913"/>
                <a:ext cx="36000" cy="134819"/>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grpSp>
      </p:grpSp>
      <p:pic>
        <p:nvPicPr>
          <p:cNvPr id="561" name="Shape 561"/>
          <p:cNvPicPr preferRelativeResize="0"/>
          <p:nvPr/>
        </p:nvPicPr>
        <p:blipFill rotWithShape="1">
          <a:blip r:embed="rId4">
            <a:alphaModFix/>
          </a:blip>
          <a:srcRect b="0" l="0" r="0" t="0"/>
          <a:stretch/>
        </p:blipFill>
        <p:spPr>
          <a:xfrm>
            <a:off x="5257563" y="2852892"/>
            <a:ext cx="553500" cy="439200"/>
          </a:xfrm>
          <a:prstGeom prst="rect">
            <a:avLst/>
          </a:prstGeom>
          <a:noFill/>
          <a:ln>
            <a:noFill/>
          </a:ln>
        </p:spPr>
      </p:pic>
      <p:pic>
        <p:nvPicPr>
          <p:cNvPr id="562" name="Shape 562"/>
          <p:cNvPicPr preferRelativeResize="0"/>
          <p:nvPr/>
        </p:nvPicPr>
        <p:blipFill rotWithShape="1">
          <a:blip r:embed="rId4">
            <a:alphaModFix/>
          </a:blip>
          <a:srcRect b="0" l="0" r="0" t="0"/>
          <a:stretch/>
        </p:blipFill>
        <p:spPr>
          <a:xfrm>
            <a:off x="5907273" y="2852892"/>
            <a:ext cx="553500" cy="439200"/>
          </a:xfrm>
          <a:prstGeom prst="rect">
            <a:avLst/>
          </a:prstGeom>
          <a:noFill/>
          <a:ln>
            <a:noFill/>
          </a:ln>
        </p:spPr>
      </p:pic>
      <p:sp>
        <p:nvSpPr>
          <p:cNvPr id="563" name="Shape 563"/>
          <p:cNvSpPr/>
          <p:nvPr/>
        </p:nvSpPr>
        <p:spPr>
          <a:xfrm flipH="1">
            <a:off x="5651429" y="2746967"/>
            <a:ext cx="96600" cy="1398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4" name="Shape 564"/>
          <p:cNvSpPr/>
          <p:nvPr/>
        </p:nvSpPr>
        <p:spPr>
          <a:xfrm flipH="1">
            <a:off x="4941760" y="2706897"/>
            <a:ext cx="1426200" cy="182100"/>
          </a:xfrm>
          <a:prstGeom prst="uturnArrow">
            <a:avLst>
              <a:gd fmla="val 24724" name="adj1"/>
              <a:gd fmla="val 12362" name="adj2"/>
              <a:gd fmla="val 0" name="adj3"/>
              <a:gd fmla="val 43750" name="adj4"/>
              <a:gd fmla="val 82037" name="adj5"/>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dk1"/>
              </a:solidFill>
              <a:latin typeface="Calibri"/>
              <a:ea typeface="Calibri"/>
              <a:cs typeface="Calibri"/>
              <a:sym typeface="Calibri"/>
            </a:endParaRPr>
          </a:p>
        </p:txBody>
      </p:sp>
      <p:sp>
        <p:nvSpPr>
          <p:cNvPr id="565" name="Shape 565"/>
          <p:cNvSpPr/>
          <p:nvPr/>
        </p:nvSpPr>
        <p:spPr>
          <a:xfrm>
            <a:off x="6331763" y="2770226"/>
            <a:ext cx="28200" cy="870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6" name="Shape 566"/>
          <p:cNvSpPr/>
          <p:nvPr/>
        </p:nvSpPr>
        <p:spPr>
          <a:xfrm>
            <a:off x="4949868" y="2773970"/>
            <a:ext cx="28200" cy="618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7" name="Shape 567"/>
          <p:cNvSpPr/>
          <p:nvPr/>
        </p:nvSpPr>
        <p:spPr>
          <a:xfrm rot="-5400000">
            <a:off x="5987757" y="2678135"/>
            <a:ext cx="27000" cy="1059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8" name="Shape 568"/>
          <p:cNvSpPr/>
          <p:nvPr/>
        </p:nvSpPr>
        <p:spPr>
          <a:xfrm>
            <a:off x="5683326" y="2767624"/>
            <a:ext cx="28200" cy="870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69" name="Shape 569"/>
          <p:cNvSpPr/>
          <p:nvPr/>
        </p:nvSpPr>
        <p:spPr>
          <a:xfrm rot="-5400000">
            <a:off x="5312682" y="2678132"/>
            <a:ext cx="27000" cy="1059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pic>
        <p:nvPicPr>
          <p:cNvPr id="570" name="Shape 570"/>
          <p:cNvPicPr preferRelativeResize="0"/>
          <p:nvPr/>
        </p:nvPicPr>
        <p:blipFill rotWithShape="1">
          <a:blip r:embed="rId10">
            <a:alphaModFix/>
          </a:blip>
          <a:srcRect b="0" l="0" r="0" t="0"/>
          <a:stretch/>
        </p:blipFill>
        <p:spPr>
          <a:xfrm>
            <a:off x="6266054" y="2884841"/>
            <a:ext cx="133200" cy="134700"/>
          </a:xfrm>
          <a:prstGeom prst="rect">
            <a:avLst/>
          </a:prstGeom>
          <a:noFill/>
          <a:ln>
            <a:noFill/>
          </a:ln>
        </p:spPr>
      </p:pic>
      <p:pic>
        <p:nvPicPr>
          <p:cNvPr id="571" name="Shape 571"/>
          <p:cNvPicPr preferRelativeResize="0"/>
          <p:nvPr/>
        </p:nvPicPr>
        <p:blipFill rotWithShape="1">
          <a:blip r:embed="rId11">
            <a:alphaModFix/>
          </a:blip>
          <a:srcRect b="0" l="0" r="0" t="0"/>
          <a:stretch/>
        </p:blipFill>
        <p:spPr>
          <a:xfrm>
            <a:off x="5618979" y="2884841"/>
            <a:ext cx="131100" cy="132600"/>
          </a:xfrm>
          <a:prstGeom prst="rect">
            <a:avLst/>
          </a:prstGeom>
          <a:noFill/>
          <a:ln>
            <a:noFill/>
          </a:ln>
        </p:spPr>
      </p:pic>
      <p:sp>
        <p:nvSpPr>
          <p:cNvPr id="572" name="Shape 572"/>
          <p:cNvSpPr txBox="1"/>
          <p:nvPr/>
        </p:nvSpPr>
        <p:spPr>
          <a:xfrm>
            <a:off x="2693108" y="2969784"/>
            <a:ext cx="5322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VM</a:t>
            </a:r>
          </a:p>
        </p:txBody>
      </p:sp>
      <p:sp>
        <p:nvSpPr>
          <p:cNvPr id="573" name="Shape 573"/>
          <p:cNvSpPr txBox="1"/>
          <p:nvPr/>
        </p:nvSpPr>
        <p:spPr>
          <a:xfrm>
            <a:off x="3330285" y="2975748"/>
            <a:ext cx="5322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VM</a:t>
            </a:r>
          </a:p>
        </p:txBody>
      </p:sp>
      <p:sp>
        <p:nvSpPr>
          <p:cNvPr id="574" name="Shape 574"/>
          <p:cNvSpPr txBox="1"/>
          <p:nvPr/>
        </p:nvSpPr>
        <p:spPr>
          <a:xfrm>
            <a:off x="5267940" y="2987876"/>
            <a:ext cx="5322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VM</a:t>
            </a:r>
          </a:p>
        </p:txBody>
      </p:sp>
      <p:sp>
        <p:nvSpPr>
          <p:cNvPr id="575" name="Shape 575"/>
          <p:cNvSpPr txBox="1"/>
          <p:nvPr/>
        </p:nvSpPr>
        <p:spPr>
          <a:xfrm>
            <a:off x="5912202" y="2977121"/>
            <a:ext cx="532200" cy="184800"/>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lt1"/>
                </a:solidFill>
                <a:latin typeface="Calibri"/>
                <a:ea typeface="Calibri"/>
                <a:cs typeface="Calibri"/>
                <a:sym typeface="Calibri"/>
              </a:rPr>
              <a:t>VM</a:t>
            </a:r>
          </a:p>
        </p:txBody>
      </p:sp>
      <p:pic>
        <p:nvPicPr>
          <p:cNvPr id="576" name="Shape 576"/>
          <p:cNvPicPr preferRelativeResize="0"/>
          <p:nvPr/>
        </p:nvPicPr>
        <p:blipFill rotWithShape="1">
          <a:blip r:embed="rId12">
            <a:alphaModFix/>
          </a:blip>
          <a:srcRect b="0" l="0" r="0" t="0"/>
          <a:stretch/>
        </p:blipFill>
        <p:spPr>
          <a:xfrm>
            <a:off x="4098075" y="1079574"/>
            <a:ext cx="947700" cy="593700"/>
          </a:xfrm>
          <a:prstGeom prst="rect">
            <a:avLst/>
          </a:prstGeom>
          <a:noFill/>
          <a:ln>
            <a:noFill/>
          </a:ln>
        </p:spPr>
      </p:pic>
      <p:sp>
        <p:nvSpPr>
          <p:cNvPr id="577" name="Shape 577"/>
          <p:cNvSpPr/>
          <p:nvPr/>
        </p:nvSpPr>
        <p:spPr>
          <a:xfrm>
            <a:off x="4525742" y="1673333"/>
            <a:ext cx="92700" cy="279600"/>
          </a:xfrm>
          <a:prstGeom prst="downArrow">
            <a:avLst>
              <a:gd fmla="val 50000" name="adj1"/>
              <a:gd fmla="val 0" name="adj2"/>
            </a:avLst>
          </a:prstGeom>
          <a:solidFill>
            <a:schemeClr val="accent2"/>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
        <p:nvSpPr>
          <p:cNvPr id="578" name="Shape 578"/>
          <p:cNvSpPr/>
          <p:nvPr/>
        </p:nvSpPr>
        <p:spPr>
          <a:xfrm flipH="1" rot="10800000">
            <a:off x="4558500" y="1755230"/>
            <a:ext cx="27000" cy="101100"/>
          </a:xfrm>
          <a:prstGeom prst="upDownArrow">
            <a:avLst>
              <a:gd fmla="val 50000" name="adj1"/>
              <a:gd fmla="val 50000" name="adj2"/>
            </a:avLst>
          </a:prstGeom>
          <a:solidFill>
            <a:schemeClr val="lt1"/>
          </a:solidFill>
          <a:ln>
            <a:noFill/>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500"/>
                                        <p:tgtEl>
                                          <p:spTgt spid="57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3" name="Shape 583"/>
        <p:cNvGrpSpPr/>
        <p:nvPr/>
      </p:nvGrpSpPr>
      <p:grpSpPr>
        <a:xfrm>
          <a:off x="0" y="0"/>
          <a:ext cx="0" cy="0"/>
          <a:chOff x="0" y="0"/>
          <a:chExt cx="0" cy="0"/>
        </a:xfrm>
      </p:grpSpPr>
      <p:sp>
        <p:nvSpPr>
          <p:cNvPr id="584" name="Shape 584"/>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spcAft>
                <a:spcPts val="0"/>
              </a:spcAft>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HYPERVISOR AGNOSTIC</a:t>
            </a:r>
          </a:p>
          <a:p>
            <a:pPr indent="-184150" lvl="0" marL="177800" marR="0" rtl="0" algn="l">
              <a:lnSpc>
                <a:spcPct val="90000"/>
              </a:lnSpc>
              <a:spcBef>
                <a:spcPts val="800"/>
              </a:spcBef>
              <a:buClr>
                <a:schemeClr val="dk1"/>
              </a:buClr>
              <a:buSzPct val="100000"/>
              <a:buFont typeface="Arial"/>
              <a:buNone/>
            </a:pPr>
            <a:r>
              <a:t/>
            </a:r>
            <a:endParaRPr b="0" i="0" sz="2100" u="none" cap="none" strike="noStrike">
              <a:solidFill>
                <a:schemeClr val="dk1"/>
              </a:solidFill>
              <a:latin typeface="Calibri"/>
              <a:ea typeface="Calibri"/>
              <a:cs typeface="Calibri"/>
              <a:sym typeface="Calibri"/>
            </a:endParaRPr>
          </a:p>
        </p:txBody>
      </p:sp>
      <p:pic>
        <p:nvPicPr>
          <p:cNvPr id="585" name="Shape 585"/>
          <p:cNvPicPr preferRelativeResize="0"/>
          <p:nvPr/>
        </p:nvPicPr>
        <p:blipFill rotWithShape="1">
          <a:blip r:embed="rId3">
            <a:alphaModFix/>
          </a:blip>
          <a:srcRect b="0" l="0" r="0" t="0"/>
          <a:stretch/>
        </p:blipFill>
        <p:spPr>
          <a:xfrm>
            <a:off x="4680012" y="3810525"/>
            <a:ext cx="2676600" cy="1029600"/>
          </a:xfrm>
          <a:prstGeom prst="rect">
            <a:avLst/>
          </a:prstGeom>
          <a:solidFill>
            <a:srgbClr val="ECECEC"/>
          </a:solidFill>
          <a:ln cap="sq" cmpd="sng" w="101600">
            <a:solidFill>
              <a:srgbClr val="FDFDFD"/>
            </a:solidFill>
            <a:prstDash val="solid"/>
            <a:miter/>
            <a:headEnd len="med" w="med" type="none"/>
            <a:tailEnd len="med" w="med" type="none"/>
          </a:ln>
          <a:effectLst>
            <a:outerShdw blurRad="57150" kx="110000" rotWithShape="0" algn="tl" dir="7560000" dist="37500" sy="98000" ky="110000">
              <a:srgbClr val="000000">
                <a:alpha val="20000"/>
              </a:srgbClr>
            </a:outerShdw>
          </a:effectLst>
        </p:spPr>
      </p:pic>
      <p:pic>
        <p:nvPicPr>
          <p:cNvPr id="586" name="Shape 586"/>
          <p:cNvPicPr preferRelativeResize="0"/>
          <p:nvPr/>
        </p:nvPicPr>
        <p:blipFill rotWithShape="1">
          <a:blip r:embed="rId4">
            <a:alphaModFix/>
          </a:blip>
          <a:srcRect b="0" l="0" r="0" t="0"/>
          <a:stretch/>
        </p:blipFill>
        <p:spPr>
          <a:xfrm>
            <a:off x="712714" y="1434261"/>
            <a:ext cx="3589200" cy="1196400"/>
          </a:xfrm>
          <a:prstGeom prst="rect">
            <a:avLst/>
          </a:prstGeom>
          <a:solidFill>
            <a:srgbClr val="ECECEC"/>
          </a:solidFill>
          <a:ln cap="sq" cmpd="sng" w="101600">
            <a:solidFill>
              <a:srgbClr val="FDFDFD"/>
            </a:solidFill>
            <a:prstDash val="solid"/>
            <a:miter/>
            <a:headEnd len="med" w="med" type="none"/>
            <a:tailEnd len="med" w="med" type="none"/>
          </a:ln>
          <a:effectLst>
            <a:outerShdw blurRad="57150" kx="110000" rotWithShape="0" algn="tl" dir="7560000" dist="37500" sy="98000" ky="110000">
              <a:srgbClr val="000000">
                <a:alpha val="20000"/>
              </a:srgbClr>
            </a:outerShdw>
          </a:effectLst>
        </p:spPr>
      </p:pic>
      <p:pic>
        <p:nvPicPr>
          <p:cNvPr id="587" name="Shape 587"/>
          <p:cNvPicPr preferRelativeResize="0"/>
          <p:nvPr/>
        </p:nvPicPr>
        <p:blipFill rotWithShape="1">
          <a:blip r:embed="rId5">
            <a:alphaModFix/>
          </a:blip>
          <a:srcRect b="0" l="0" r="0" t="0"/>
          <a:stretch/>
        </p:blipFill>
        <p:spPr>
          <a:xfrm>
            <a:off x="1090844" y="2514381"/>
            <a:ext cx="3886200" cy="1243500"/>
          </a:xfrm>
          <a:prstGeom prst="rect">
            <a:avLst/>
          </a:prstGeom>
          <a:solidFill>
            <a:srgbClr val="D8D8D8"/>
          </a:solidFill>
          <a:ln cap="sq" cmpd="sng" w="101600">
            <a:solidFill>
              <a:srgbClr val="FDFDFD"/>
            </a:solidFill>
            <a:prstDash val="solid"/>
            <a:miter/>
            <a:headEnd len="med" w="med" type="none"/>
            <a:tailEnd len="med" w="med" type="none"/>
          </a:ln>
          <a:effectLst>
            <a:outerShdw blurRad="57150" kx="110000" rotWithShape="0" algn="tl" dir="7560000" dist="37500" sy="98000" ky="110000">
              <a:srgbClr val="000000">
                <a:alpha val="20000"/>
              </a:srgbClr>
            </a:outerShdw>
          </a:effectLst>
        </p:spPr>
      </p:pic>
      <p:pic>
        <p:nvPicPr>
          <p:cNvPr id="588" name="Shape 588"/>
          <p:cNvPicPr preferRelativeResize="0"/>
          <p:nvPr/>
        </p:nvPicPr>
        <p:blipFill rotWithShape="1">
          <a:blip r:embed="rId6">
            <a:alphaModFix/>
          </a:blip>
          <a:srcRect b="0" l="0" r="0" t="0"/>
          <a:stretch/>
        </p:blipFill>
        <p:spPr>
          <a:xfrm>
            <a:off x="5318319" y="1976933"/>
            <a:ext cx="1670100" cy="1670099"/>
          </a:xfrm>
          <a:prstGeom prst="rect">
            <a:avLst/>
          </a:prstGeom>
          <a:solidFill>
            <a:srgbClr val="ECECEC"/>
          </a:solidFill>
          <a:ln cap="sq" cmpd="sng" w="101600">
            <a:solidFill>
              <a:srgbClr val="FDFDFD"/>
            </a:solidFill>
            <a:prstDash val="solid"/>
            <a:miter/>
            <a:headEnd len="med" w="med" type="none"/>
            <a:tailEnd len="med" w="med" type="none"/>
          </a:ln>
          <a:effectLst>
            <a:outerShdw blurRad="57150" kx="110000" rotWithShape="0" algn="tl" dir="7560000" dist="37500" sy="98000" ky="110000">
              <a:srgbClr val="000000">
                <a:alpha val="20000"/>
              </a:srgbClr>
            </a:outerShdw>
          </a:effectLst>
        </p:spPr>
      </p:pic>
      <p:pic>
        <p:nvPicPr>
          <p:cNvPr id="589" name="Shape 589"/>
          <p:cNvPicPr preferRelativeResize="0"/>
          <p:nvPr/>
        </p:nvPicPr>
        <p:blipFill rotWithShape="1">
          <a:blip r:embed="rId7">
            <a:alphaModFix/>
          </a:blip>
          <a:srcRect b="0" l="0" r="0" t="0"/>
          <a:stretch/>
        </p:blipFill>
        <p:spPr>
          <a:xfrm>
            <a:off x="4517994" y="911250"/>
            <a:ext cx="3320700" cy="1282499"/>
          </a:xfrm>
          <a:prstGeom prst="rect">
            <a:avLst/>
          </a:prstGeom>
          <a:solidFill>
            <a:srgbClr val="ECECEC"/>
          </a:solidFill>
          <a:ln cap="sq" cmpd="sng" w="101600">
            <a:solidFill>
              <a:srgbClr val="FDFDFD"/>
            </a:solidFill>
            <a:prstDash val="solid"/>
            <a:miter/>
            <a:headEnd len="med" w="med" type="none"/>
            <a:tailEnd len="med" w="med" type="none"/>
          </a:ln>
          <a:effectLst>
            <a:outerShdw blurRad="57150" kx="110000" rotWithShape="0" algn="tl" dir="7560000" dist="37500" sy="98000" ky="110000">
              <a:srgbClr val="000000">
                <a:alpha val="20000"/>
              </a:srgbClr>
            </a:outerShdw>
          </a:effectLst>
        </p:spPr>
      </p:pic>
      <p:pic>
        <p:nvPicPr>
          <p:cNvPr id="590" name="Shape 590"/>
          <p:cNvPicPr preferRelativeResize="0"/>
          <p:nvPr/>
        </p:nvPicPr>
        <p:blipFill rotWithShape="1">
          <a:blip r:embed="rId8">
            <a:alphaModFix/>
          </a:blip>
          <a:srcRect b="0" l="0" r="0" t="0"/>
          <a:stretch/>
        </p:blipFill>
        <p:spPr>
          <a:xfrm>
            <a:off x="1614291" y="3723405"/>
            <a:ext cx="2687700" cy="897300"/>
          </a:xfrm>
          <a:prstGeom prst="rect">
            <a:avLst/>
          </a:prstGeom>
          <a:solidFill>
            <a:srgbClr val="ECECEC"/>
          </a:solidFill>
          <a:ln cap="sq" cmpd="sng" w="101600">
            <a:solidFill>
              <a:srgbClr val="FDFDFD"/>
            </a:solidFill>
            <a:prstDash val="solid"/>
            <a:miter/>
            <a:headEnd len="med" w="med" type="none"/>
            <a:tailEnd len="med" w="med" type="none"/>
          </a:ln>
          <a:effectLst>
            <a:outerShdw blurRad="57150" kx="110000" rotWithShape="0" algn="tl" dir="7560000" dist="37500" sy="98000" ky="110000">
              <a:srgbClr val="000000">
                <a:alpha val="20000"/>
              </a:srgbClr>
            </a:outerShdw>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b="0" l="0" r="0" t="0"/>
          <a:stretch/>
        </p:blipFill>
        <p:spPr>
          <a:xfrm>
            <a:off x="2024225" y="1059581"/>
            <a:ext cx="5046300" cy="3078000"/>
          </a:xfrm>
          <a:prstGeom prst="rect">
            <a:avLst/>
          </a:prstGeom>
          <a:noFill/>
          <a:ln>
            <a:noFill/>
          </a:ln>
        </p:spPr>
      </p:pic>
      <p:sp>
        <p:nvSpPr>
          <p:cNvPr id="246" name="Shape 246"/>
          <p:cNvSpPr txBox="1"/>
          <p:nvPr>
            <p:ph idx="1" type="body"/>
          </p:nvPr>
        </p:nvSpPr>
        <p:spPr>
          <a:xfrm>
            <a:off x="413537" y="411509"/>
            <a:ext cx="50226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CONSISTENTLY IN TOP</a:t>
            </a:r>
          </a:p>
        </p:txBody>
      </p:sp>
      <p:sp>
        <p:nvSpPr>
          <p:cNvPr id="247" name="Shape 247"/>
          <p:cNvSpPr txBox="1"/>
          <p:nvPr/>
        </p:nvSpPr>
        <p:spPr>
          <a:xfrm>
            <a:off x="628650" y="4267776"/>
            <a:ext cx="7886700" cy="356100"/>
          </a:xfrm>
          <a:prstGeom prst="rect">
            <a:avLst/>
          </a:prstGeom>
          <a:noFill/>
          <a:ln>
            <a:noFill/>
          </a:ln>
        </p:spPr>
        <p:txBody>
          <a:bodyPr anchorCtr="0" anchor="t" bIns="34350" lIns="68750" rIns="68750" tIns="34350">
            <a:noAutofit/>
          </a:bodyPr>
          <a:lstStyle/>
          <a:p>
            <a:pPr indent="0" lvl="0" marL="0" marR="0" rtl="0" algn="ctr">
              <a:lnSpc>
                <a:spcPct val="100000"/>
              </a:lnSpc>
              <a:spcBef>
                <a:spcPts val="0"/>
              </a:spcBef>
              <a:spcAft>
                <a:spcPts val="0"/>
              </a:spcAft>
              <a:buClr>
                <a:srgbClr val="0070C0"/>
              </a:buClr>
              <a:buSzPct val="25000"/>
              <a:buFont typeface="Arial"/>
              <a:buNone/>
            </a:pPr>
            <a:r>
              <a:rPr b="0" i="0" lang="en-US" sz="1800" u="sng">
                <a:solidFill>
                  <a:srgbClr val="0070C0"/>
                </a:solidFill>
                <a:latin typeface="Arial"/>
                <a:ea typeface="Arial"/>
                <a:cs typeface="Arial"/>
                <a:sym typeface="Arial"/>
              </a:rPr>
              <a:t>https://www.av-test.org/en/antivirus/business-windows-client/</a:t>
            </a:r>
          </a:p>
        </p:txBody>
      </p:sp>
      <p:sp>
        <p:nvSpPr>
          <p:cNvPr id="248" name="Shape 248"/>
          <p:cNvSpPr/>
          <p:nvPr/>
        </p:nvSpPr>
        <p:spPr>
          <a:xfrm>
            <a:off x="1763687" y="1130877"/>
            <a:ext cx="5616600" cy="648000"/>
          </a:xfrm>
          <a:custGeom>
            <a:pathLst>
              <a:path extrusionOk="0" h="120000" w="120000">
                <a:moveTo>
                  <a:pt x="62410" y="20253"/>
                </a:moveTo>
                <a:cubicBezTo>
                  <a:pt x="62410" y="20253"/>
                  <a:pt x="62410" y="20253"/>
                  <a:pt x="62410" y="20253"/>
                </a:cubicBezTo>
                <a:cubicBezTo>
                  <a:pt x="62410" y="20253"/>
                  <a:pt x="62319" y="20253"/>
                  <a:pt x="62228" y="20253"/>
                </a:cubicBezTo>
                <a:cubicBezTo>
                  <a:pt x="62228" y="20253"/>
                  <a:pt x="62228" y="20253"/>
                  <a:pt x="62228" y="20253"/>
                </a:cubicBezTo>
                <a:cubicBezTo>
                  <a:pt x="62228" y="20253"/>
                  <a:pt x="62228" y="20253"/>
                  <a:pt x="62137" y="20253"/>
                </a:cubicBezTo>
                <a:cubicBezTo>
                  <a:pt x="62228" y="19746"/>
                  <a:pt x="62319" y="20253"/>
                  <a:pt x="62319" y="19746"/>
                </a:cubicBezTo>
                <a:cubicBezTo>
                  <a:pt x="62319" y="19746"/>
                  <a:pt x="62319" y="19746"/>
                  <a:pt x="62319" y="19746"/>
                </a:cubicBezTo>
                <a:cubicBezTo>
                  <a:pt x="62410" y="19746"/>
                  <a:pt x="62501" y="19746"/>
                  <a:pt x="62592" y="19746"/>
                </a:cubicBezTo>
                <a:cubicBezTo>
                  <a:pt x="62501" y="20253"/>
                  <a:pt x="62410" y="19746"/>
                  <a:pt x="62410" y="20253"/>
                </a:cubicBezTo>
                <a:close/>
                <a:moveTo>
                  <a:pt x="62228" y="24303"/>
                </a:moveTo>
                <a:cubicBezTo>
                  <a:pt x="62319" y="24303"/>
                  <a:pt x="62319" y="24303"/>
                  <a:pt x="62319" y="24303"/>
                </a:cubicBezTo>
                <a:cubicBezTo>
                  <a:pt x="62319" y="24303"/>
                  <a:pt x="62228" y="24303"/>
                  <a:pt x="62228" y="24303"/>
                </a:cubicBezTo>
                <a:close/>
                <a:moveTo>
                  <a:pt x="62319" y="23291"/>
                </a:moveTo>
                <a:cubicBezTo>
                  <a:pt x="62319" y="23291"/>
                  <a:pt x="62319" y="23291"/>
                  <a:pt x="62319" y="23291"/>
                </a:cubicBezTo>
                <a:cubicBezTo>
                  <a:pt x="62319" y="23291"/>
                  <a:pt x="62319" y="23291"/>
                  <a:pt x="62319" y="23291"/>
                </a:cubicBezTo>
                <a:close/>
                <a:moveTo>
                  <a:pt x="62410" y="20253"/>
                </a:moveTo>
                <a:cubicBezTo>
                  <a:pt x="62410" y="20253"/>
                  <a:pt x="62501" y="20253"/>
                  <a:pt x="62501" y="20253"/>
                </a:cubicBezTo>
                <a:cubicBezTo>
                  <a:pt x="62410" y="20253"/>
                  <a:pt x="62410" y="20253"/>
                  <a:pt x="62410" y="20253"/>
                </a:cubicBezTo>
                <a:cubicBezTo>
                  <a:pt x="62410" y="20253"/>
                  <a:pt x="62410" y="20253"/>
                  <a:pt x="62410" y="20253"/>
                </a:cubicBezTo>
                <a:close/>
                <a:moveTo>
                  <a:pt x="62410" y="21772"/>
                </a:moveTo>
                <a:cubicBezTo>
                  <a:pt x="62410" y="22278"/>
                  <a:pt x="62410" y="21772"/>
                  <a:pt x="62410" y="21772"/>
                </a:cubicBezTo>
                <a:close/>
                <a:moveTo>
                  <a:pt x="62683" y="19240"/>
                </a:moveTo>
                <a:cubicBezTo>
                  <a:pt x="62592" y="19240"/>
                  <a:pt x="62592" y="19240"/>
                  <a:pt x="62592" y="19746"/>
                </a:cubicBezTo>
                <a:cubicBezTo>
                  <a:pt x="62592" y="19746"/>
                  <a:pt x="62683" y="19746"/>
                  <a:pt x="62683" y="19240"/>
                </a:cubicBezTo>
                <a:close/>
                <a:moveTo>
                  <a:pt x="62319" y="23291"/>
                </a:moveTo>
                <a:cubicBezTo>
                  <a:pt x="62319" y="23291"/>
                  <a:pt x="62319" y="23291"/>
                  <a:pt x="62319" y="23291"/>
                </a:cubicBezTo>
                <a:close/>
                <a:moveTo>
                  <a:pt x="62319" y="22784"/>
                </a:moveTo>
                <a:cubicBezTo>
                  <a:pt x="62319" y="22784"/>
                  <a:pt x="62319" y="22784"/>
                  <a:pt x="62319" y="22784"/>
                </a:cubicBezTo>
                <a:cubicBezTo>
                  <a:pt x="62319" y="22784"/>
                  <a:pt x="62319" y="22784"/>
                  <a:pt x="62319" y="22784"/>
                </a:cubicBezTo>
                <a:close/>
                <a:moveTo>
                  <a:pt x="93707" y="21772"/>
                </a:moveTo>
                <a:cubicBezTo>
                  <a:pt x="93070" y="21265"/>
                  <a:pt x="92069" y="20759"/>
                  <a:pt x="91796" y="20759"/>
                </a:cubicBezTo>
                <a:cubicBezTo>
                  <a:pt x="92706" y="21265"/>
                  <a:pt x="93343" y="21772"/>
                  <a:pt x="93707" y="21772"/>
                </a:cubicBezTo>
                <a:close/>
                <a:moveTo>
                  <a:pt x="102077" y="27341"/>
                </a:moveTo>
                <a:cubicBezTo>
                  <a:pt x="100894" y="26835"/>
                  <a:pt x="100894" y="26835"/>
                  <a:pt x="100894" y="26835"/>
                </a:cubicBezTo>
                <a:cubicBezTo>
                  <a:pt x="100803" y="26835"/>
                  <a:pt x="101713" y="27341"/>
                  <a:pt x="102077" y="27341"/>
                </a:cubicBezTo>
                <a:close/>
                <a:moveTo>
                  <a:pt x="120000" y="63797"/>
                </a:moveTo>
                <a:cubicBezTo>
                  <a:pt x="120000" y="63291"/>
                  <a:pt x="120000" y="63291"/>
                  <a:pt x="120000" y="63291"/>
                </a:cubicBezTo>
                <a:cubicBezTo>
                  <a:pt x="120000" y="62784"/>
                  <a:pt x="120000" y="62784"/>
                  <a:pt x="120000" y="62784"/>
                </a:cubicBezTo>
                <a:cubicBezTo>
                  <a:pt x="120000" y="59746"/>
                  <a:pt x="119727" y="56708"/>
                  <a:pt x="119454" y="54683"/>
                </a:cubicBezTo>
                <a:cubicBezTo>
                  <a:pt x="119090" y="52151"/>
                  <a:pt x="118726" y="50632"/>
                  <a:pt x="118362" y="49113"/>
                </a:cubicBezTo>
                <a:cubicBezTo>
                  <a:pt x="117634" y="46075"/>
                  <a:pt x="116906" y="44556"/>
                  <a:pt x="116360" y="43544"/>
                </a:cubicBezTo>
                <a:cubicBezTo>
                  <a:pt x="116451" y="43544"/>
                  <a:pt x="116451" y="43544"/>
                  <a:pt x="116269" y="43037"/>
                </a:cubicBezTo>
                <a:cubicBezTo>
                  <a:pt x="115724" y="42025"/>
                  <a:pt x="115451" y="41518"/>
                  <a:pt x="114814" y="40506"/>
                </a:cubicBezTo>
                <a:cubicBezTo>
                  <a:pt x="112721" y="36962"/>
                  <a:pt x="110902" y="35443"/>
                  <a:pt x="109082" y="33924"/>
                </a:cubicBezTo>
                <a:cubicBezTo>
                  <a:pt x="107354" y="32405"/>
                  <a:pt x="105716" y="30886"/>
                  <a:pt x="103896" y="29367"/>
                </a:cubicBezTo>
                <a:cubicBezTo>
                  <a:pt x="103442" y="29367"/>
                  <a:pt x="102168" y="27848"/>
                  <a:pt x="101804" y="27848"/>
                </a:cubicBezTo>
                <a:cubicBezTo>
                  <a:pt x="102441" y="28354"/>
                  <a:pt x="103260" y="28860"/>
                  <a:pt x="103169" y="28860"/>
                </a:cubicBezTo>
                <a:cubicBezTo>
                  <a:pt x="102077" y="28354"/>
                  <a:pt x="100621" y="27341"/>
                  <a:pt x="99893" y="26835"/>
                </a:cubicBezTo>
                <a:cubicBezTo>
                  <a:pt x="98529" y="25822"/>
                  <a:pt x="97892" y="25316"/>
                  <a:pt x="96618" y="24810"/>
                </a:cubicBezTo>
                <a:cubicBezTo>
                  <a:pt x="96345" y="24303"/>
                  <a:pt x="96891" y="24810"/>
                  <a:pt x="96254" y="24303"/>
                </a:cubicBezTo>
                <a:cubicBezTo>
                  <a:pt x="94344" y="23291"/>
                  <a:pt x="93434" y="22784"/>
                  <a:pt x="91705" y="21772"/>
                </a:cubicBezTo>
                <a:cubicBezTo>
                  <a:pt x="91250" y="21772"/>
                  <a:pt x="89158" y="20759"/>
                  <a:pt x="88612" y="20759"/>
                </a:cubicBezTo>
                <a:cubicBezTo>
                  <a:pt x="88066" y="20253"/>
                  <a:pt x="89158" y="20759"/>
                  <a:pt x="88703" y="20759"/>
                </a:cubicBezTo>
                <a:cubicBezTo>
                  <a:pt x="84336" y="19240"/>
                  <a:pt x="84336" y="19240"/>
                  <a:pt x="84336" y="19240"/>
                </a:cubicBezTo>
                <a:cubicBezTo>
                  <a:pt x="83972" y="19240"/>
                  <a:pt x="83699" y="19240"/>
                  <a:pt x="83153" y="19240"/>
                </a:cubicBezTo>
                <a:cubicBezTo>
                  <a:pt x="82699" y="18734"/>
                  <a:pt x="83244" y="18734"/>
                  <a:pt x="82608" y="18734"/>
                </a:cubicBezTo>
                <a:cubicBezTo>
                  <a:pt x="82062" y="18734"/>
                  <a:pt x="83062" y="19240"/>
                  <a:pt x="82971" y="19240"/>
                </a:cubicBezTo>
                <a:cubicBezTo>
                  <a:pt x="82153" y="18734"/>
                  <a:pt x="82335" y="19240"/>
                  <a:pt x="81880" y="19240"/>
                </a:cubicBezTo>
                <a:cubicBezTo>
                  <a:pt x="80788" y="18734"/>
                  <a:pt x="80060" y="18734"/>
                  <a:pt x="79059" y="18734"/>
                </a:cubicBezTo>
                <a:cubicBezTo>
                  <a:pt x="75966" y="18227"/>
                  <a:pt x="75966" y="18227"/>
                  <a:pt x="75966" y="18227"/>
                </a:cubicBezTo>
                <a:cubicBezTo>
                  <a:pt x="73783" y="18227"/>
                  <a:pt x="73783" y="18227"/>
                  <a:pt x="73783" y="18227"/>
                </a:cubicBezTo>
                <a:cubicBezTo>
                  <a:pt x="71508" y="18227"/>
                  <a:pt x="71508" y="18227"/>
                  <a:pt x="71508" y="18227"/>
                </a:cubicBezTo>
                <a:cubicBezTo>
                  <a:pt x="71053" y="18227"/>
                  <a:pt x="71872" y="18227"/>
                  <a:pt x="71144" y="18227"/>
                </a:cubicBezTo>
                <a:cubicBezTo>
                  <a:pt x="68142" y="18227"/>
                  <a:pt x="65140" y="18734"/>
                  <a:pt x="62956" y="19240"/>
                </a:cubicBezTo>
                <a:cubicBezTo>
                  <a:pt x="66322" y="18227"/>
                  <a:pt x="68870" y="18227"/>
                  <a:pt x="71872" y="18227"/>
                </a:cubicBezTo>
                <a:cubicBezTo>
                  <a:pt x="72327" y="18227"/>
                  <a:pt x="73146" y="18227"/>
                  <a:pt x="73601" y="18227"/>
                </a:cubicBezTo>
                <a:cubicBezTo>
                  <a:pt x="73783" y="18227"/>
                  <a:pt x="73146" y="18227"/>
                  <a:pt x="73783" y="18227"/>
                </a:cubicBezTo>
                <a:cubicBezTo>
                  <a:pt x="74420" y="18227"/>
                  <a:pt x="74420" y="18227"/>
                  <a:pt x="74420" y="18227"/>
                </a:cubicBezTo>
                <a:cubicBezTo>
                  <a:pt x="74056" y="18227"/>
                  <a:pt x="74692" y="18227"/>
                  <a:pt x="74874" y="18734"/>
                </a:cubicBezTo>
                <a:cubicBezTo>
                  <a:pt x="77422" y="18734"/>
                  <a:pt x="79423" y="18734"/>
                  <a:pt x="81698" y="19240"/>
                </a:cubicBezTo>
                <a:cubicBezTo>
                  <a:pt x="82062" y="19240"/>
                  <a:pt x="81334" y="19240"/>
                  <a:pt x="81880" y="19240"/>
                </a:cubicBezTo>
                <a:cubicBezTo>
                  <a:pt x="84336" y="19746"/>
                  <a:pt x="84336" y="19746"/>
                  <a:pt x="84336" y="19746"/>
                </a:cubicBezTo>
                <a:cubicBezTo>
                  <a:pt x="84609" y="20253"/>
                  <a:pt x="85246" y="20253"/>
                  <a:pt x="84882" y="20253"/>
                </a:cubicBezTo>
                <a:cubicBezTo>
                  <a:pt x="81971" y="19240"/>
                  <a:pt x="77877" y="18734"/>
                  <a:pt x="74329" y="18734"/>
                </a:cubicBezTo>
                <a:cubicBezTo>
                  <a:pt x="73328" y="18734"/>
                  <a:pt x="72145" y="18734"/>
                  <a:pt x="71599" y="18734"/>
                </a:cubicBezTo>
                <a:cubicBezTo>
                  <a:pt x="73146" y="18734"/>
                  <a:pt x="74420" y="18734"/>
                  <a:pt x="75784" y="19240"/>
                </a:cubicBezTo>
                <a:cubicBezTo>
                  <a:pt x="77604" y="19240"/>
                  <a:pt x="79514" y="19240"/>
                  <a:pt x="81243" y="19746"/>
                </a:cubicBezTo>
                <a:cubicBezTo>
                  <a:pt x="82426" y="20253"/>
                  <a:pt x="82426" y="20253"/>
                  <a:pt x="82426" y="20253"/>
                </a:cubicBezTo>
                <a:cubicBezTo>
                  <a:pt x="83699" y="20253"/>
                  <a:pt x="83699" y="20253"/>
                  <a:pt x="83699" y="20253"/>
                </a:cubicBezTo>
                <a:cubicBezTo>
                  <a:pt x="84518" y="20759"/>
                  <a:pt x="84518" y="20759"/>
                  <a:pt x="84518" y="20759"/>
                </a:cubicBezTo>
                <a:cubicBezTo>
                  <a:pt x="85246" y="20759"/>
                  <a:pt x="85883" y="20759"/>
                  <a:pt x="86702" y="21265"/>
                </a:cubicBezTo>
                <a:cubicBezTo>
                  <a:pt x="88066" y="21772"/>
                  <a:pt x="89431" y="22278"/>
                  <a:pt x="90887" y="23291"/>
                </a:cubicBezTo>
                <a:cubicBezTo>
                  <a:pt x="91159" y="23291"/>
                  <a:pt x="91068" y="23291"/>
                  <a:pt x="90705" y="23291"/>
                </a:cubicBezTo>
                <a:cubicBezTo>
                  <a:pt x="88885" y="22278"/>
                  <a:pt x="88612" y="22278"/>
                  <a:pt x="86793" y="21772"/>
                </a:cubicBezTo>
                <a:cubicBezTo>
                  <a:pt x="86974" y="21772"/>
                  <a:pt x="87156" y="21772"/>
                  <a:pt x="87065" y="21772"/>
                </a:cubicBezTo>
                <a:cubicBezTo>
                  <a:pt x="86520" y="21772"/>
                  <a:pt x="86338" y="21265"/>
                  <a:pt x="85974" y="21265"/>
                </a:cubicBezTo>
                <a:cubicBezTo>
                  <a:pt x="87338" y="21772"/>
                  <a:pt x="87156" y="21772"/>
                  <a:pt x="86702" y="21772"/>
                </a:cubicBezTo>
                <a:cubicBezTo>
                  <a:pt x="83335" y="20759"/>
                  <a:pt x="79150" y="19746"/>
                  <a:pt x="76421" y="19746"/>
                </a:cubicBezTo>
                <a:cubicBezTo>
                  <a:pt x="76057" y="19746"/>
                  <a:pt x="75875" y="19746"/>
                  <a:pt x="75420" y="19746"/>
                </a:cubicBezTo>
                <a:cubicBezTo>
                  <a:pt x="72236" y="19240"/>
                  <a:pt x="68688" y="19240"/>
                  <a:pt x="65322" y="20253"/>
                </a:cubicBezTo>
                <a:cubicBezTo>
                  <a:pt x="69234" y="19746"/>
                  <a:pt x="73237" y="19240"/>
                  <a:pt x="77695" y="19746"/>
                </a:cubicBezTo>
                <a:cubicBezTo>
                  <a:pt x="77877" y="19746"/>
                  <a:pt x="77695" y="19746"/>
                  <a:pt x="78150" y="20253"/>
                </a:cubicBezTo>
                <a:cubicBezTo>
                  <a:pt x="80060" y="20253"/>
                  <a:pt x="82244" y="20759"/>
                  <a:pt x="83699" y="21265"/>
                </a:cubicBezTo>
                <a:cubicBezTo>
                  <a:pt x="85610" y="22278"/>
                  <a:pt x="85610" y="22278"/>
                  <a:pt x="85610" y="22278"/>
                </a:cubicBezTo>
                <a:cubicBezTo>
                  <a:pt x="90341" y="23797"/>
                  <a:pt x="93707" y="25822"/>
                  <a:pt x="98165" y="28860"/>
                </a:cubicBezTo>
                <a:cubicBezTo>
                  <a:pt x="98165" y="28860"/>
                  <a:pt x="98438" y="28860"/>
                  <a:pt x="98620" y="28860"/>
                </a:cubicBezTo>
                <a:cubicBezTo>
                  <a:pt x="97619" y="28860"/>
                  <a:pt x="97619" y="28860"/>
                  <a:pt x="97619" y="28860"/>
                </a:cubicBezTo>
                <a:cubicBezTo>
                  <a:pt x="95435" y="27341"/>
                  <a:pt x="95435" y="27341"/>
                  <a:pt x="95435" y="27341"/>
                </a:cubicBezTo>
                <a:cubicBezTo>
                  <a:pt x="91705" y="25316"/>
                  <a:pt x="86429" y="22784"/>
                  <a:pt x="81698" y="21772"/>
                </a:cubicBezTo>
                <a:cubicBezTo>
                  <a:pt x="81152" y="21772"/>
                  <a:pt x="81607" y="21772"/>
                  <a:pt x="81971" y="22278"/>
                </a:cubicBezTo>
                <a:cubicBezTo>
                  <a:pt x="84245" y="22784"/>
                  <a:pt x="86247" y="23291"/>
                  <a:pt x="88703" y="24303"/>
                </a:cubicBezTo>
                <a:cubicBezTo>
                  <a:pt x="89522" y="25316"/>
                  <a:pt x="88612" y="24810"/>
                  <a:pt x="86793" y="24303"/>
                </a:cubicBezTo>
                <a:cubicBezTo>
                  <a:pt x="85246" y="23797"/>
                  <a:pt x="83153" y="22784"/>
                  <a:pt x="81243" y="22784"/>
                </a:cubicBezTo>
                <a:cubicBezTo>
                  <a:pt x="79241" y="22278"/>
                  <a:pt x="77422" y="21772"/>
                  <a:pt x="76512" y="21772"/>
                </a:cubicBezTo>
                <a:cubicBezTo>
                  <a:pt x="71963" y="21265"/>
                  <a:pt x="67505" y="21772"/>
                  <a:pt x="63047" y="22784"/>
                </a:cubicBezTo>
                <a:cubicBezTo>
                  <a:pt x="62683" y="22784"/>
                  <a:pt x="62683" y="22784"/>
                  <a:pt x="62683" y="22784"/>
                </a:cubicBezTo>
                <a:cubicBezTo>
                  <a:pt x="62683" y="22784"/>
                  <a:pt x="62683" y="22784"/>
                  <a:pt x="62683" y="22784"/>
                </a:cubicBezTo>
                <a:cubicBezTo>
                  <a:pt x="62592" y="22784"/>
                  <a:pt x="62592" y="22784"/>
                  <a:pt x="62592" y="22784"/>
                </a:cubicBezTo>
                <a:cubicBezTo>
                  <a:pt x="62410" y="22784"/>
                  <a:pt x="62410" y="22784"/>
                  <a:pt x="62410" y="22784"/>
                </a:cubicBezTo>
                <a:cubicBezTo>
                  <a:pt x="62410" y="22784"/>
                  <a:pt x="62501" y="22784"/>
                  <a:pt x="62592" y="22784"/>
                </a:cubicBezTo>
                <a:cubicBezTo>
                  <a:pt x="62683" y="22784"/>
                  <a:pt x="62683" y="22784"/>
                  <a:pt x="62683" y="22784"/>
                </a:cubicBezTo>
                <a:cubicBezTo>
                  <a:pt x="62683" y="22784"/>
                  <a:pt x="62683" y="22784"/>
                  <a:pt x="62683" y="22784"/>
                </a:cubicBezTo>
                <a:cubicBezTo>
                  <a:pt x="62683" y="22784"/>
                  <a:pt x="62683" y="22784"/>
                  <a:pt x="62683" y="22784"/>
                </a:cubicBezTo>
                <a:cubicBezTo>
                  <a:pt x="62956" y="22784"/>
                  <a:pt x="62956" y="22784"/>
                  <a:pt x="62956" y="22784"/>
                </a:cubicBezTo>
                <a:cubicBezTo>
                  <a:pt x="63775" y="22784"/>
                  <a:pt x="63775" y="22784"/>
                  <a:pt x="63775" y="22784"/>
                </a:cubicBezTo>
                <a:cubicBezTo>
                  <a:pt x="63775" y="22784"/>
                  <a:pt x="63957" y="22278"/>
                  <a:pt x="64321" y="22278"/>
                </a:cubicBezTo>
                <a:cubicBezTo>
                  <a:pt x="68779" y="21772"/>
                  <a:pt x="73783" y="21772"/>
                  <a:pt x="77786" y="21772"/>
                </a:cubicBezTo>
                <a:cubicBezTo>
                  <a:pt x="79423" y="22278"/>
                  <a:pt x="82608" y="22784"/>
                  <a:pt x="84245" y="23797"/>
                </a:cubicBezTo>
                <a:cubicBezTo>
                  <a:pt x="83881" y="23797"/>
                  <a:pt x="82517" y="23291"/>
                  <a:pt x="80788" y="23291"/>
                </a:cubicBezTo>
                <a:cubicBezTo>
                  <a:pt x="82517" y="23291"/>
                  <a:pt x="84154" y="24303"/>
                  <a:pt x="85610" y="24810"/>
                </a:cubicBezTo>
                <a:cubicBezTo>
                  <a:pt x="86884" y="24810"/>
                  <a:pt x="88976" y="25822"/>
                  <a:pt x="89613" y="26329"/>
                </a:cubicBezTo>
                <a:cubicBezTo>
                  <a:pt x="89704" y="26329"/>
                  <a:pt x="89522" y="26329"/>
                  <a:pt x="89613" y="26329"/>
                </a:cubicBezTo>
                <a:cubicBezTo>
                  <a:pt x="89704" y="26329"/>
                  <a:pt x="90614" y="26835"/>
                  <a:pt x="90705" y="26835"/>
                </a:cubicBezTo>
                <a:cubicBezTo>
                  <a:pt x="91341" y="26835"/>
                  <a:pt x="91250" y="26835"/>
                  <a:pt x="91978" y="27341"/>
                </a:cubicBezTo>
                <a:cubicBezTo>
                  <a:pt x="92979" y="27848"/>
                  <a:pt x="92979" y="27848"/>
                  <a:pt x="93616" y="28354"/>
                </a:cubicBezTo>
                <a:cubicBezTo>
                  <a:pt x="97073" y="29873"/>
                  <a:pt x="100439" y="32405"/>
                  <a:pt x="103896" y="34936"/>
                </a:cubicBezTo>
                <a:cubicBezTo>
                  <a:pt x="104988" y="35949"/>
                  <a:pt x="104988" y="35949"/>
                  <a:pt x="104988" y="35949"/>
                </a:cubicBezTo>
                <a:cubicBezTo>
                  <a:pt x="105352" y="36455"/>
                  <a:pt x="105079" y="36455"/>
                  <a:pt x="105443" y="36455"/>
                </a:cubicBezTo>
                <a:cubicBezTo>
                  <a:pt x="105716" y="36962"/>
                  <a:pt x="105625" y="36455"/>
                  <a:pt x="105989" y="36962"/>
                </a:cubicBezTo>
                <a:cubicBezTo>
                  <a:pt x="107263" y="37974"/>
                  <a:pt x="108809" y="39493"/>
                  <a:pt x="110174" y="41012"/>
                </a:cubicBezTo>
                <a:cubicBezTo>
                  <a:pt x="111811" y="42531"/>
                  <a:pt x="113631" y="44556"/>
                  <a:pt x="115269" y="47594"/>
                </a:cubicBezTo>
                <a:cubicBezTo>
                  <a:pt x="115996" y="49113"/>
                  <a:pt x="116815" y="51139"/>
                  <a:pt x="117452" y="53164"/>
                </a:cubicBezTo>
                <a:cubicBezTo>
                  <a:pt x="118089" y="55189"/>
                  <a:pt x="118544" y="57721"/>
                  <a:pt x="118726" y="60253"/>
                </a:cubicBezTo>
                <a:cubicBezTo>
                  <a:pt x="118817" y="61772"/>
                  <a:pt x="118817" y="61265"/>
                  <a:pt x="118817" y="61265"/>
                </a:cubicBezTo>
                <a:cubicBezTo>
                  <a:pt x="118817" y="61265"/>
                  <a:pt x="118817" y="61265"/>
                  <a:pt x="118908" y="62784"/>
                </a:cubicBezTo>
                <a:cubicBezTo>
                  <a:pt x="118908" y="63291"/>
                  <a:pt x="118908" y="63797"/>
                  <a:pt x="118908" y="63797"/>
                </a:cubicBezTo>
                <a:cubicBezTo>
                  <a:pt x="118908" y="64303"/>
                  <a:pt x="118817" y="64303"/>
                  <a:pt x="118817" y="64810"/>
                </a:cubicBezTo>
                <a:cubicBezTo>
                  <a:pt x="118635" y="65822"/>
                  <a:pt x="118453" y="66835"/>
                  <a:pt x="118271" y="67848"/>
                </a:cubicBezTo>
                <a:cubicBezTo>
                  <a:pt x="117907" y="69873"/>
                  <a:pt x="117452" y="71898"/>
                  <a:pt x="116906" y="73417"/>
                </a:cubicBezTo>
                <a:cubicBezTo>
                  <a:pt x="115905" y="76962"/>
                  <a:pt x="114814" y="80000"/>
                  <a:pt x="113722" y="82531"/>
                </a:cubicBezTo>
                <a:cubicBezTo>
                  <a:pt x="113449" y="83037"/>
                  <a:pt x="113176" y="83544"/>
                  <a:pt x="112903" y="84050"/>
                </a:cubicBezTo>
                <a:cubicBezTo>
                  <a:pt x="111993" y="85569"/>
                  <a:pt x="111993" y="85569"/>
                  <a:pt x="111993" y="85569"/>
                </a:cubicBezTo>
                <a:cubicBezTo>
                  <a:pt x="111357" y="86582"/>
                  <a:pt x="110811" y="87594"/>
                  <a:pt x="110174" y="88607"/>
                </a:cubicBezTo>
                <a:cubicBezTo>
                  <a:pt x="108991" y="90126"/>
                  <a:pt x="107717" y="92151"/>
                  <a:pt x="106535" y="93670"/>
                </a:cubicBezTo>
                <a:cubicBezTo>
                  <a:pt x="106171" y="94177"/>
                  <a:pt x="106444" y="93670"/>
                  <a:pt x="105898" y="94177"/>
                </a:cubicBezTo>
                <a:cubicBezTo>
                  <a:pt x="105170" y="95189"/>
                  <a:pt x="105352" y="95189"/>
                  <a:pt x="104806" y="95696"/>
                </a:cubicBezTo>
                <a:cubicBezTo>
                  <a:pt x="104351" y="96202"/>
                  <a:pt x="104078" y="96708"/>
                  <a:pt x="103805" y="96708"/>
                </a:cubicBezTo>
                <a:cubicBezTo>
                  <a:pt x="100985" y="99746"/>
                  <a:pt x="98074" y="101772"/>
                  <a:pt x="95072" y="103797"/>
                </a:cubicBezTo>
                <a:cubicBezTo>
                  <a:pt x="92160" y="105316"/>
                  <a:pt x="89158" y="106329"/>
                  <a:pt x="86156" y="107848"/>
                </a:cubicBezTo>
                <a:cubicBezTo>
                  <a:pt x="80515" y="109873"/>
                  <a:pt x="74874" y="111392"/>
                  <a:pt x="69598" y="111898"/>
                </a:cubicBezTo>
                <a:cubicBezTo>
                  <a:pt x="65413" y="112405"/>
                  <a:pt x="61410" y="112911"/>
                  <a:pt x="57589" y="112405"/>
                </a:cubicBezTo>
                <a:cubicBezTo>
                  <a:pt x="52585" y="112405"/>
                  <a:pt x="48218" y="111898"/>
                  <a:pt x="43487" y="110886"/>
                </a:cubicBezTo>
                <a:cubicBezTo>
                  <a:pt x="40121" y="110379"/>
                  <a:pt x="36391" y="109367"/>
                  <a:pt x="33479" y="108354"/>
                </a:cubicBezTo>
                <a:cubicBezTo>
                  <a:pt x="31842" y="108354"/>
                  <a:pt x="31842" y="108354"/>
                  <a:pt x="31842" y="108354"/>
                </a:cubicBezTo>
                <a:cubicBezTo>
                  <a:pt x="29203" y="107341"/>
                  <a:pt x="29203" y="107341"/>
                  <a:pt x="29203" y="107341"/>
                </a:cubicBezTo>
                <a:cubicBezTo>
                  <a:pt x="26929" y="106329"/>
                  <a:pt x="24564" y="105822"/>
                  <a:pt x="22198" y="104303"/>
                </a:cubicBezTo>
                <a:cubicBezTo>
                  <a:pt x="19560" y="103291"/>
                  <a:pt x="17103" y="101772"/>
                  <a:pt x="14556" y="100253"/>
                </a:cubicBezTo>
                <a:cubicBezTo>
                  <a:pt x="13100" y="99240"/>
                  <a:pt x="11736" y="98227"/>
                  <a:pt x="10371" y="96708"/>
                </a:cubicBezTo>
                <a:cubicBezTo>
                  <a:pt x="9370" y="95696"/>
                  <a:pt x="8460" y="94683"/>
                  <a:pt x="7460" y="93670"/>
                </a:cubicBezTo>
                <a:cubicBezTo>
                  <a:pt x="6186" y="92151"/>
                  <a:pt x="4821" y="90126"/>
                  <a:pt x="3639" y="87088"/>
                </a:cubicBezTo>
                <a:cubicBezTo>
                  <a:pt x="3002" y="86075"/>
                  <a:pt x="2365" y="84050"/>
                  <a:pt x="2001" y="82531"/>
                </a:cubicBezTo>
                <a:cubicBezTo>
                  <a:pt x="1546" y="80506"/>
                  <a:pt x="1273" y="77974"/>
                  <a:pt x="1273" y="75443"/>
                </a:cubicBezTo>
                <a:cubicBezTo>
                  <a:pt x="1273" y="72911"/>
                  <a:pt x="1728" y="69367"/>
                  <a:pt x="2365" y="66329"/>
                </a:cubicBezTo>
                <a:cubicBezTo>
                  <a:pt x="3002" y="63797"/>
                  <a:pt x="3730" y="61265"/>
                  <a:pt x="4548" y="59240"/>
                </a:cubicBezTo>
                <a:cubicBezTo>
                  <a:pt x="6095" y="54683"/>
                  <a:pt x="7733" y="51139"/>
                  <a:pt x="9370" y="48101"/>
                </a:cubicBezTo>
                <a:cubicBezTo>
                  <a:pt x="13100" y="41518"/>
                  <a:pt x="17740" y="35443"/>
                  <a:pt x="21379" y="30886"/>
                </a:cubicBezTo>
                <a:cubicBezTo>
                  <a:pt x="24382" y="27848"/>
                  <a:pt x="27475" y="24810"/>
                  <a:pt x="30932" y="22278"/>
                </a:cubicBezTo>
                <a:cubicBezTo>
                  <a:pt x="31842" y="21265"/>
                  <a:pt x="31842" y="21265"/>
                  <a:pt x="31842" y="21265"/>
                </a:cubicBezTo>
                <a:cubicBezTo>
                  <a:pt x="37028" y="17721"/>
                  <a:pt x="42850" y="14177"/>
                  <a:pt x="47035" y="12658"/>
                </a:cubicBezTo>
                <a:cubicBezTo>
                  <a:pt x="48582" y="12151"/>
                  <a:pt x="49946" y="11645"/>
                  <a:pt x="51402" y="11139"/>
                </a:cubicBezTo>
                <a:cubicBezTo>
                  <a:pt x="53040" y="10632"/>
                  <a:pt x="54495" y="10126"/>
                  <a:pt x="56042" y="9620"/>
                </a:cubicBezTo>
                <a:cubicBezTo>
                  <a:pt x="57498" y="9620"/>
                  <a:pt x="57498" y="9620"/>
                  <a:pt x="57498" y="9620"/>
                </a:cubicBezTo>
                <a:cubicBezTo>
                  <a:pt x="59044" y="9113"/>
                  <a:pt x="60591" y="8607"/>
                  <a:pt x="62228" y="8607"/>
                </a:cubicBezTo>
                <a:cubicBezTo>
                  <a:pt x="64776" y="8101"/>
                  <a:pt x="67505" y="8101"/>
                  <a:pt x="70416" y="8101"/>
                </a:cubicBezTo>
                <a:cubicBezTo>
                  <a:pt x="72691" y="8101"/>
                  <a:pt x="76057" y="8101"/>
                  <a:pt x="78605" y="8101"/>
                </a:cubicBezTo>
                <a:cubicBezTo>
                  <a:pt x="82971" y="9113"/>
                  <a:pt x="87429" y="9620"/>
                  <a:pt x="91887" y="11645"/>
                </a:cubicBezTo>
                <a:cubicBezTo>
                  <a:pt x="93343" y="12151"/>
                  <a:pt x="94708" y="13164"/>
                  <a:pt x="96254" y="13670"/>
                </a:cubicBezTo>
                <a:cubicBezTo>
                  <a:pt x="97801" y="14683"/>
                  <a:pt x="99711" y="15696"/>
                  <a:pt x="101622" y="17721"/>
                </a:cubicBezTo>
                <a:cubicBezTo>
                  <a:pt x="102168" y="18227"/>
                  <a:pt x="102168" y="18227"/>
                  <a:pt x="102168" y="18227"/>
                </a:cubicBezTo>
                <a:cubicBezTo>
                  <a:pt x="102168" y="18227"/>
                  <a:pt x="102168" y="18227"/>
                  <a:pt x="102168" y="18227"/>
                </a:cubicBezTo>
                <a:cubicBezTo>
                  <a:pt x="102259" y="18227"/>
                  <a:pt x="102259" y="18227"/>
                  <a:pt x="102259" y="18227"/>
                </a:cubicBezTo>
                <a:cubicBezTo>
                  <a:pt x="102350" y="18227"/>
                  <a:pt x="102350" y="18227"/>
                  <a:pt x="102350" y="18227"/>
                </a:cubicBezTo>
                <a:cubicBezTo>
                  <a:pt x="102350" y="18227"/>
                  <a:pt x="102532" y="18227"/>
                  <a:pt x="102532" y="18734"/>
                </a:cubicBezTo>
                <a:cubicBezTo>
                  <a:pt x="102532" y="19240"/>
                  <a:pt x="102623" y="18227"/>
                  <a:pt x="102714" y="18734"/>
                </a:cubicBezTo>
                <a:cubicBezTo>
                  <a:pt x="102714" y="18734"/>
                  <a:pt x="102714" y="18734"/>
                  <a:pt x="102714" y="19240"/>
                </a:cubicBezTo>
                <a:cubicBezTo>
                  <a:pt x="102714" y="19240"/>
                  <a:pt x="102714" y="19240"/>
                  <a:pt x="102805" y="19240"/>
                </a:cubicBezTo>
                <a:cubicBezTo>
                  <a:pt x="102805" y="19240"/>
                  <a:pt x="102805" y="19746"/>
                  <a:pt x="102896" y="19746"/>
                </a:cubicBezTo>
                <a:cubicBezTo>
                  <a:pt x="102896" y="19746"/>
                  <a:pt x="102896" y="19746"/>
                  <a:pt x="102896" y="19746"/>
                </a:cubicBezTo>
                <a:cubicBezTo>
                  <a:pt x="102987" y="19746"/>
                  <a:pt x="102987" y="19746"/>
                  <a:pt x="103078" y="19746"/>
                </a:cubicBezTo>
                <a:cubicBezTo>
                  <a:pt x="103078" y="19746"/>
                  <a:pt x="103169" y="19746"/>
                  <a:pt x="103169" y="19746"/>
                </a:cubicBezTo>
                <a:cubicBezTo>
                  <a:pt x="103260" y="19746"/>
                  <a:pt x="103260" y="19746"/>
                  <a:pt x="103260" y="19746"/>
                </a:cubicBezTo>
                <a:cubicBezTo>
                  <a:pt x="103351" y="19746"/>
                  <a:pt x="103351" y="19746"/>
                  <a:pt x="103442" y="19240"/>
                </a:cubicBezTo>
                <a:cubicBezTo>
                  <a:pt x="103442" y="19240"/>
                  <a:pt x="103532" y="19240"/>
                  <a:pt x="103532" y="19240"/>
                </a:cubicBezTo>
                <a:cubicBezTo>
                  <a:pt x="103532" y="19240"/>
                  <a:pt x="103623" y="19240"/>
                  <a:pt x="103623" y="19240"/>
                </a:cubicBezTo>
                <a:cubicBezTo>
                  <a:pt x="103714" y="18734"/>
                  <a:pt x="103805" y="18227"/>
                  <a:pt x="103896" y="18227"/>
                </a:cubicBezTo>
                <a:cubicBezTo>
                  <a:pt x="103896" y="18227"/>
                  <a:pt x="103896" y="17721"/>
                  <a:pt x="103987" y="17721"/>
                </a:cubicBezTo>
                <a:cubicBezTo>
                  <a:pt x="103987" y="17721"/>
                  <a:pt x="103987" y="17721"/>
                  <a:pt x="103987" y="17721"/>
                </a:cubicBezTo>
                <a:cubicBezTo>
                  <a:pt x="103987" y="17215"/>
                  <a:pt x="103987" y="16708"/>
                  <a:pt x="104078" y="16708"/>
                </a:cubicBezTo>
                <a:cubicBezTo>
                  <a:pt x="104078" y="16708"/>
                  <a:pt x="104078" y="16708"/>
                  <a:pt x="104078" y="16708"/>
                </a:cubicBezTo>
                <a:cubicBezTo>
                  <a:pt x="104078" y="16202"/>
                  <a:pt x="104078" y="15696"/>
                  <a:pt x="104078" y="15189"/>
                </a:cubicBezTo>
                <a:cubicBezTo>
                  <a:pt x="104078" y="14683"/>
                  <a:pt x="104078" y="14177"/>
                  <a:pt x="104078" y="14177"/>
                </a:cubicBezTo>
                <a:cubicBezTo>
                  <a:pt x="104078" y="14177"/>
                  <a:pt x="104078" y="13670"/>
                  <a:pt x="104078" y="13670"/>
                </a:cubicBezTo>
                <a:cubicBezTo>
                  <a:pt x="104078" y="13164"/>
                  <a:pt x="103987" y="13164"/>
                  <a:pt x="103987" y="13164"/>
                </a:cubicBezTo>
                <a:cubicBezTo>
                  <a:pt x="103987" y="12658"/>
                  <a:pt x="103987" y="12658"/>
                  <a:pt x="103987" y="12658"/>
                </a:cubicBezTo>
                <a:cubicBezTo>
                  <a:pt x="103987" y="12658"/>
                  <a:pt x="103896" y="12151"/>
                  <a:pt x="103896" y="12151"/>
                </a:cubicBezTo>
                <a:cubicBezTo>
                  <a:pt x="103896" y="12151"/>
                  <a:pt x="103896" y="12151"/>
                  <a:pt x="103896" y="12151"/>
                </a:cubicBezTo>
                <a:cubicBezTo>
                  <a:pt x="103805" y="11645"/>
                  <a:pt x="103805" y="11139"/>
                  <a:pt x="103714" y="11139"/>
                </a:cubicBezTo>
                <a:cubicBezTo>
                  <a:pt x="103714" y="11139"/>
                  <a:pt x="103623" y="10632"/>
                  <a:pt x="103623" y="10632"/>
                </a:cubicBezTo>
                <a:cubicBezTo>
                  <a:pt x="103532" y="10632"/>
                  <a:pt x="103442" y="10632"/>
                  <a:pt x="103442" y="10126"/>
                </a:cubicBezTo>
                <a:cubicBezTo>
                  <a:pt x="103442" y="10126"/>
                  <a:pt x="103442" y="10126"/>
                  <a:pt x="103442" y="10126"/>
                </a:cubicBezTo>
                <a:cubicBezTo>
                  <a:pt x="103442" y="10126"/>
                  <a:pt x="103351" y="10126"/>
                  <a:pt x="103351" y="10126"/>
                </a:cubicBezTo>
                <a:cubicBezTo>
                  <a:pt x="103351" y="10126"/>
                  <a:pt x="103260" y="10126"/>
                  <a:pt x="103260" y="10126"/>
                </a:cubicBezTo>
                <a:cubicBezTo>
                  <a:pt x="103260" y="10126"/>
                  <a:pt x="103169" y="9620"/>
                  <a:pt x="103169" y="9620"/>
                </a:cubicBezTo>
                <a:cubicBezTo>
                  <a:pt x="103169" y="9620"/>
                  <a:pt x="103169" y="10126"/>
                  <a:pt x="103078" y="10126"/>
                </a:cubicBezTo>
                <a:cubicBezTo>
                  <a:pt x="103078" y="10126"/>
                  <a:pt x="102987" y="9620"/>
                  <a:pt x="102987" y="9620"/>
                </a:cubicBezTo>
                <a:cubicBezTo>
                  <a:pt x="102896" y="9620"/>
                  <a:pt x="102896" y="9620"/>
                  <a:pt x="102896" y="9620"/>
                </a:cubicBezTo>
                <a:cubicBezTo>
                  <a:pt x="102896" y="9620"/>
                  <a:pt x="102805" y="9620"/>
                  <a:pt x="102805" y="10126"/>
                </a:cubicBezTo>
                <a:cubicBezTo>
                  <a:pt x="102805" y="10126"/>
                  <a:pt x="102623" y="9620"/>
                  <a:pt x="102532" y="10126"/>
                </a:cubicBezTo>
                <a:cubicBezTo>
                  <a:pt x="102532" y="9620"/>
                  <a:pt x="102532" y="9620"/>
                  <a:pt x="102441" y="9620"/>
                </a:cubicBezTo>
                <a:cubicBezTo>
                  <a:pt x="102441" y="9620"/>
                  <a:pt x="102441" y="9620"/>
                  <a:pt x="102441" y="9620"/>
                </a:cubicBezTo>
                <a:cubicBezTo>
                  <a:pt x="102441" y="9620"/>
                  <a:pt x="102441" y="9620"/>
                  <a:pt x="102441" y="9620"/>
                </a:cubicBezTo>
                <a:cubicBezTo>
                  <a:pt x="102077" y="9620"/>
                  <a:pt x="102077" y="9620"/>
                  <a:pt x="102077" y="9620"/>
                </a:cubicBezTo>
                <a:cubicBezTo>
                  <a:pt x="100348" y="8101"/>
                  <a:pt x="100348" y="8101"/>
                  <a:pt x="100348" y="8101"/>
                </a:cubicBezTo>
                <a:cubicBezTo>
                  <a:pt x="99893" y="7594"/>
                  <a:pt x="99347" y="7594"/>
                  <a:pt x="98893" y="7088"/>
                </a:cubicBezTo>
                <a:cubicBezTo>
                  <a:pt x="98074" y="6582"/>
                  <a:pt x="97073" y="6075"/>
                  <a:pt x="96072" y="5569"/>
                </a:cubicBezTo>
                <a:cubicBezTo>
                  <a:pt x="94344" y="4556"/>
                  <a:pt x="92888" y="4050"/>
                  <a:pt x="91432" y="3544"/>
                </a:cubicBezTo>
                <a:cubicBezTo>
                  <a:pt x="89249" y="2531"/>
                  <a:pt x="87702" y="2025"/>
                  <a:pt x="85883" y="1518"/>
                </a:cubicBezTo>
                <a:cubicBezTo>
                  <a:pt x="83699" y="1012"/>
                  <a:pt x="83699" y="1012"/>
                  <a:pt x="83699" y="1012"/>
                </a:cubicBezTo>
                <a:cubicBezTo>
                  <a:pt x="81698" y="1012"/>
                  <a:pt x="81698" y="1012"/>
                  <a:pt x="81698" y="1012"/>
                </a:cubicBezTo>
                <a:cubicBezTo>
                  <a:pt x="79605" y="506"/>
                  <a:pt x="79605" y="506"/>
                  <a:pt x="79605" y="506"/>
                </a:cubicBezTo>
                <a:cubicBezTo>
                  <a:pt x="78241" y="506"/>
                  <a:pt x="78241" y="506"/>
                  <a:pt x="78241" y="506"/>
                </a:cubicBezTo>
                <a:cubicBezTo>
                  <a:pt x="76785" y="0"/>
                  <a:pt x="76785" y="0"/>
                  <a:pt x="76785" y="0"/>
                </a:cubicBezTo>
                <a:cubicBezTo>
                  <a:pt x="74965" y="0"/>
                  <a:pt x="74965" y="0"/>
                  <a:pt x="74965" y="0"/>
                </a:cubicBezTo>
                <a:cubicBezTo>
                  <a:pt x="72782" y="0"/>
                  <a:pt x="70326" y="0"/>
                  <a:pt x="68233" y="506"/>
                </a:cubicBezTo>
                <a:cubicBezTo>
                  <a:pt x="64412" y="506"/>
                  <a:pt x="61046" y="1012"/>
                  <a:pt x="56588" y="2025"/>
                </a:cubicBezTo>
                <a:cubicBezTo>
                  <a:pt x="53404" y="3037"/>
                  <a:pt x="53404" y="3037"/>
                  <a:pt x="53404" y="3037"/>
                </a:cubicBezTo>
                <a:cubicBezTo>
                  <a:pt x="53131" y="3037"/>
                  <a:pt x="53131" y="3037"/>
                  <a:pt x="52767" y="3037"/>
                </a:cubicBezTo>
                <a:cubicBezTo>
                  <a:pt x="50401" y="3544"/>
                  <a:pt x="47945" y="5063"/>
                  <a:pt x="45489" y="5569"/>
                </a:cubicBezTo>
                <a:cubicBezTo>
                  <a:pt x="45216" y="6075"/>
                  <a:pt x="45216" y="6075"/>
                  <a:pt x="45216" y="6075"/>
                </a:cubicBezTo>
                <a:cubicBezTo>
                  <a:pt x="41849" y="7088"/>
                  <a:pt x="37664" y="9620"/>
                  <a:pt x="35026" y="11645"/>
                </a:cubicBezTo>
                <a:cubicBezTo>
                  <a:pt x="33025" y="12658"/>
                  <a:pt x="30659" y="14683"/>
                  <a:pt x="28112" y="16708"/>
                </a:cubicBezTo>
                <a:cubicBezTo>
                  <a:pt x="27020" y="17721"/>
                  <a:pt x="25837" y="18734"/>
                  <a:pt x="24746" y="19746"/>
                </a:cubicBezTo>
                <a:cubicBezTo>
                  <a:pt x="22653" y="22278"/>
                  <a:pt x="19833" y="25316"/>
                  <a:pt x="17831" y="27848"/>
                </a:cubicBezTo>
                <a:cubicBezTo>
                  <a:pt x="16012" y="30379"/>
                  <a:pt x="16012" y="30379"/>
                  <a:pt x="16012" y="30379"/>
                </a:cubicBezTo>
                <a:cubicBezTo>
                  <a:pt x="14920" y="31898"/>
                  <a:pt x="13828" y="33417"/>
                  <a:pt x="12645" y="34936"/>
                </a:cubicBezTo>
                <a:cubicBezTo>
                  <a:pt x="10462" y="38481"/>
                  <a:pt x="8097" y="42531"/>
                  <a:pt x="5913" y="47594"/>
                </a:cubicBezTo>
                <a:cubicBezTo>
                  <a:pt x="4821" y="50126"/>
                  <a:pt x="3730" y="52658"/>
                  <a:pt x="2729" y="56202"/>
                </a:cubicBezTo>
                <a:cubicBezTo>
                  <a:pt x="2274" y="57721"/>
                  <a:pt x="1728" y="59746"/>
                  <a:pt x="1364" y="61772"/>
                </a:cubicBezTo>
                <a:cubicBezTo>
                  <a:pt x="909" y="64303"/>
                  <a:pt x="454" y="66329"/>
                  <a:pt x="181" y="69873"/>
                </a:cubicBezTo>
                <a:cubicBezTo>
                  <a:pt x="90" y="71898"/>
                  <a:pt x="0" y="73924"/>
                  <a:pt x="0" y="76455"/>
                </a:cubicBezTo>
                <a:cubicBezTo>
                  <a:pt x="0" y="78481"/>
                  <a:pt x="90" y="80506"/>
                  <a:pt x="272" y="82531"/>
                </a:cubicBezTo>
                <a:cubicBezTo>
                  <a:pt x="363" y="83544"/>
                  <a:pt x="545" y="84050"/>
                  <a:pt x="636" y="85063"/>
                </a:cubicBezTo>
                <a:cubicBezTo>
                  <a:pt x="727" y="85569"/>
                  <a:pt x="909" y="86582"/>
                  <a:pt x="1000" y="87088"/>
                </a:cubicBezTo>
                <a:cubicBezTo>
                  <a:pt x="1273" y="88607"/>
                  <a:pt x="1546" y="89620"/>
                  <a:pt x="1910" y="90632"/>
                </a:cubicBezTo>
                <a:cubicBezTo>
                  <a:pt x="3002" y="94177"/>
                  <a:pt x="4094" y="96202"/>
                  <a:pt x="5276" y="97721"/>
                </a:cubicBezTo>
                <a:cubicBezTo>
                  <a:pt x="6368" y="99746"/>
                  <a:pt x="7551" y="101265"/>
                  <a:pt x="8642" y="102278"/>
                </a:cubicBezTo>
                <a:cubicBezTo>
                  <a:pt x="9188" y="102784"/>
                  <a:pt x="9825" y="103291"/>
                  <a:pt x="10280" y="103797"/>
                </a:cubicBezTo>
                <a:cubicBezTo>
                  <a:pt x="11645" y="105316"/>
                  <a:pt x="12918" y="106329"/>
                  <a:pt x="14374" y="107341"/>
                </a:cubicBezTo>
                <a:cubicBezTo>
                  <a:pt x="17922" y="109873"/>
                  <a:pt x="21470" y="111392"/>
                  <a:pt x="24746" y="112911"/>
                </a:cubicBezTo>
                <a:cubicBezTo>
                  <a:pt x="28931" y="114430"/>
                  <a:pt x="35117" y="116455"/>
                  <a:pt x="40030" y="117468"/>
                </a:cubicBezTo>
                <a:cubicBezTo>
                  <a:pt x="41122" y="117468"/>
                  <a:pt x="42213" y="117974"/>
                  <a:pt x="43305" y="117974"/>
                </a:cubicBezTo>
                <a:cubicBezTo>
                  <a:pt x="46853" y="118481"/>
                  <a:pt x="51311" y="118987"/>
                  <a:pt x="55041" y="119493"/>
                </a:cubicBezTo>
                <a:cubicBezTo>
                  <a:pt x="62774" y="120000"/>
                  <a:pt x="70689" y="118987"/>
                  <a:pt x="78514" y="116962"/>
                </a:cubicBezTo>
                <a:cubicBezTo>
                  <a:pt x="82426" y="115949"/>
                  <a:pt x="86429" y="114936"/>
                  <a:pt x="90250" y="112911"/>
                </a:cubicBezTo>
                <a:cubicBezTo>
                  <a:pt x="94162" y="111392"/>
                  <a:pt x="98074" y="109367"/>
                  <a:pt x="101895" y="105822"/>
                </a:cubicBezTo>
                <a:cubicBezTo>
                  <a:pt x="103078" y="104810"/>
                  <a:pt x="104897" y="102784"/>
                  <a:pt x="105898" y="101265"/>
                </a:cubicBezTo>
                <a:cubicBezTo>
                  <a:pt x="106171" y="101265"/>
                  <a:pt x="106808" y="100253"/>
                  <a:pt x="107354" y="99746"/>
                </a:cubicBezTo>
                <a:cubicBezTo>
                  <a:pt x="109264" y="96708"/>
                  <a:pt x="111539" y="93164"/>
                  <a:pt x="113904" y="89113"/>
                </a:cubicBezTo>
                <a:cubicBezTo>
                  <a:pt x="114541" y="88101"/>
                  <a:pt x="115905" y="84556"/>
                  <a:pt x="116633" y="82025"/>
                </a:cubicBezTo>
                <a:cubicBezTo>
                  <a:pt x="116997" y="81012"/>
                  <a:pt x="116178" y="83544"/>
                  <a:pt x="116815" y="81518"/>
                </a:cubicBezTo>
                <a:cubicBezTo>
                  <a:pt x="117179" y="80506"/>
                  <a:pt x="117725" y="78481"/>
                  <a:pt x="118362" y="75949"/>
                </a:cubicBezTo>
                <a:cubicBezTo>
                  <a:pt x="118635" y="74936"/>
                  <a:pt x="118999" y="73417"/>
                  <a:pt x="119272" y="71392"/>
                </a:cubicBezTo>
                <a:cubicBezTo>
                  <a:pt x="119454" y="70379"/>
                  <a:pt x="119636" y="69367"/>
                  <a:pt x="119818" y="67848"/>
                </a:cubicBezTo>
                <a:cubicBezTo>
                  <a:pt x="119818" y="67341"/>
                  <a:pt x="119909" y="66835"/>
                  <a:pt x="120000" y="65822"/>
                </a:cubicBezTo>
                <a:cubicBezTo>
                  <a:pt x="120000" y="65316"/>
                  <a:pt x="120000" y="64810"/>
                  <a:pt x="120000" y="64303"/>
                </a:cubicBezTo>
                <a:cubicBezTo>
                  <a:pt x="120000" y="63797"/>
                  <a:pt x="120000" y="63797"/>
                  <a:pt x="120000" y="63797"/>
                </a:cubicBezTo>
                <a:close/>
                <a:moveTo>
                  <a:pt x="100439" y="26329"/>
                </a:moveTo>
                <a:cubicBezTo>
                  <a:pt x="100257" y="25822"/>
                  <a:pt x="99347" y="25316"/>
                  <a:pt x="99257" y="25316"/>
                </a:cubicBezTo>
                <a:cubicBezTo>
                  <a:pt x="99620" y="25316"/>
                  <a:pt x="100348" y="26329"/>
                  <a:pt x="100439" y="26329"/>
                </a:cubicBezTo>
                <a:close/>
                <a:moveTo>
                  <a:pt x="89613" y="26329"/>
                </a:moveTo>
                <a:cubicBezTo>
                  <a:pt x="89613" y="26329"/>
                  <a:pt x="89613" y="26329"/>
                  <a:pt x="89613" y="26329"/>
                </a:cubicBezTo>
                <a:cubicBezTo>
                  <a:pt x="89613" y="26329"/>
                  <a:pt x="89613" y="26329"/>
                  <a:pt x="89613" y="26329"/>
                </a:cubicBezTo>
                <a:close/>
                <a:moveTo>
                  <a:pt x="62683" y="22278"/>
                </a:moveTo>
                <a:cubicBezTo>
                  <a:pt x="62683" y="21772"/>
                  <a:pt x="62592" y="22278"/>
                  <a:pt x="62592" y="21772"/>
                </a:cubicBezTo>
                <a:cubicBezTo>
                  <a:pt x="62683" y="21772"/>
                  <a:pt x="62683" y="21772"/>
                  <a:pt x="62683" y="21772"/>
                </a:cubicBezTo>
                <a:cubicBezTo>
                  <a:pt x="62683" y="21772"/>
                  <a:pt x="62501" y="21772"/>
                  <a:pt x="62501" y="21772"/>
                </a:cubicBezTo>
                <a:cubicBezTo>
                  <a:pt x="62501" y="21772"/>
                  <a:pt x="62592" y="22278"/>
                  <a:pt x="62592" y="21772"/>
                </a:cubicBezTo>
                <a:cubicBezTo>
                  <a:pt x="62592" y="21772"/>
                  <a:pt x="62592" y="21772"/>
                  <a:pt x="62592" y="22278"/>
                </a:cubicBezTo>
                <a:cubicBezTo>
                  <a:pt x="62592" y="22278"/>
                  <a:pt x="62592" y="21772"/>
                  <a:pt x="62592" y="21772"/>
                </a:cubicBezTo>
                <a:cubicBezTo>
                  <a:pt x="62592" y="22278"/>
                  <a:pt x="62592" y="22278"/>
                  <a:pt x="62592" y="22278"/>
                </a:cubicBezTo>
                <a:cubicBezTo>
                  <a:pt x="62683" y="22278"/>
                  <a:pt x="62683" y="22278"/>
                  <a:pt x="62683" y="22278"/>
                </a:cubicBezTo>
                <a:close/>
                <a:moveTo>
                  <a:pt x="94708" y="23291"/>
                </a:moveTo>
                <a:cubicBezTo>
                  <a:pt x="94981" y="23797"/>
                  <a:pt x="95617" y="23797"/>
                  <a:pt x="95799" y="24303"/>
                </a:cubicBezTo>
                <a:cubicBezTo>
                  <a:pt x="95435" y="23797"/>
                  <a:pt x="94799" y="23291"/>
                  <a:pt x="94708" y="23291"/>
                </a:cubicBezTo>
                <a:close/>
                <a:moveTo>
                  <a:pt x="62683" y="19746"/>
                </a:moveTo>
                <a:cubicBezTo>
                  <a:pt x="62683" y="19746"/>
                  <a:pt x="62592" y="19746"/>
                  <a:pt x="62592" y="19746"/>
                </a:cubicBezTo>
                <a:cubicBezTo>
                  <a:pt x="62683" y="19746"/>
                  <a:pt x="62683" y="19746"/>
                  <a:pt x="62683" y="19746"/>
                </a:cubicBezTo>
                <a:close/>
                <a:moveTo>
                  <a:pt x="62592" y="22784"/>
                </a:moveTo>
                <a:cubicBezTo>
                  <a:pt x="62592" y="22784"/>
                  <a:pt x="62592" y="22784"/>
                  <a:pt x="62501" y="22784"/>
                </a:cubicBezTo>
                <a:cubicBezTo>
                  <a:pt x="62592" y="22784"/>
                  <a:pt x="62592" y="22784"/>
                  <a:pt x="62592" y="22784"/>
                </a:cubicBezTo>
                <a:close/>
                <a:moveTo>
                  <a:pt x="78514" y="23797"/>
                </a:moveTo>
                <a:cubicBezTo>
                  <a:pt x="77240" y="23291"/>
                  <a:pt x="76330" y="23291"/>
                  <a:pt x="75511" y="23291"/>
                </a:cubicBezTo>
                <a:cubicBezTo>
                  <a:pt x="76239" y="23291"/>
                  <a:pt x="77149" y="23291"/>
                  <a:pt x="77604" y="23797"/>
                </a:cubicBezTo>
                <a:cubicBezTo>
                  <a:pt x="77786" y="23291"/>
                  <a:pt x="78241" y="23797"/>
                  <a:pt x="78514" y="23797"/>
                </a:cubicBezTo>
                <a:close/>
                <a:moveTo>
                  <a:pt x="116360" y="50632"/>
                </a:moveTo>
                <a:cubicBezTo>
                  <a:pt x="116087" y="49620"/>
                  <a:pt x="115633" y="48607"/>
                  <a:pt x="115542" y="48607"/>
                </a:cubicBezTo>
                <a:cubicBezTo>
                  <a:pt x="115905" y="49620"/>
                  <a:pt x="116178" y="50126"/>
                  <a:pt x="116360" y="50632"/>
                </a:cubicBezTo>
                <a:close/>
                <a:moveTo>
                  <a:pt x="62592" y="19746"/>
                </a:moveTo>
                <a:cubicBezTo>
                  <a:pt x="62592" y="19746"/>
                  <a:pt x="62592" y="19746"/>
                  <a:pt x="62592" y="19746"/>
                </a:cubicBezTo>
                <a:cubicBezTo>
                  <a:pt x="62592" y="19746"/>
                  <a:pt x="62592" y="19746"/>
                  <a:pt x="62592" y="19746"/>
                </a:cubicBezTo>
                <a:cubicBezTo>
                  <a:pt x="62592" y="19746"/>
                  <a:pt x="62592" y="19746"/>
                  <a:pt x="62592" y="19746"/>
                </a:cubicBezTo>
                <a:close/>
                <a:moveTo>
                  <a:pt x="62592" y="23291"/>
                </a:moveTo>
                <a:cubicBezTo>
                  <a:pt x="62592" y="23291"/>
                  <a:pt x="62683" y="23291"/>
                  <a:pt x="62683" y="23291"/>
                </a:cubicBezTo>
                <a:cubicBezTo>
                  <a:pt x="62592" y="23291"/>
                  <a:pt x="62592" y="23291"/>
                  <a:pt x="62592" y="23291"/>
                </a:cubicBezTo>
                <a:close/>
                <a:moveTo>
                  <a:pt x="69962" y="18734"/>
                </a:moveTo>
                <a:cubicBezTo>
                  <a:pt x="69325" y="18734"/>
                  <a:pt x="69325" y="18734"/>
                  <a:pt x="69325" y="18734"/>
                </a:cubicBezTo>
                <a:cubicBezTo>
                  <a:pt x="69234" y="18734"/>
                  <a:pt x="69325" y="18734"/>
                  <a:pt x="69416" y="18734"/>
                </a:cubicBezTo>
                <a:cubicBezTo>
                  <a:pt x="69871" y="18734"/>
                  <a:pt x="69962" y="18734"/>
                  <a:pt x="69962" y="18734"/>
                </a:cubicBezTo>
                <a:close/>
                <a:moveTo>
                  <a:pt x="83972" y="20759"/>
                </a:moveTo>
                <a:cubicBezTo>
                  <a:pt x="82971" y="20253"/>
                  <a:pt x="82971" y="20253"/>
                  <a:pt x="82971" y="20253"/>
                </a:cubicBezTo>
                <a:cubicBezTo>
                  <a:pt x="82517" y="20253"/>
                  <a:pt x="79969" y="19746"/>
                  <a:pt x="80242" y="19746"/>
                </a:cubicBezTo>
                <a:cubicBezTo>
                  <a:pt x="81789" y="20253"/>
                  <a:pt x="84063" y="20759"/>
                  <a:pt x="85337" y="21265"/>
                </a:cubicBezTo>
                <a:cubicBezTo>
                  <a:pt x="84882" y="20759"/>
                  <a:pt x="84427" y="20759"/>
                  <a:pt x="83972" y="20759"/>
                </a:cubicBezTo>
                <a:close/>
                <a:moveTo>
                  <a:pt x="84245" y="23291"/>
                </a:moveTo>
                <a:cubicBezTo>
                  <a:pt x="87975" y="24303"/>
                  <a:pt x="87975" y="24303"/>
                  <a:pt x="87975" y="24303"/>
                </a:cubicBezTo>
                <a:cubicBezTo>
                  <a:pt x="86793" y="23797"/>
                  <a:pt x="85428" y="23291"/>
                  <a:pt x="84245" y="23291"/>
                </a:cubicBezTo>
                <a:close/>
                <a:moveTo>
                  <a:pt x="62137" y="24303"/>
                </a:moveTo>
                <a:cubicBezTo>
                  <a:pt x="62137" y="24303"/>
                  <a:pt x="62137" y="24303"/>
                  <a:pt x="62137" y="24303"/>
                </a:cubicBezTo>
                <a:close/>
                <a:moveTo>
                  <a:pt x="89613" y="26329"/>
                </a:moveTo>
                <a:cubicBezTo>
                  <a:pt x="89613" y="26329"/>
                  <a:pt x="89704" y="26329"/>
                  <a:pt x="89704" y="26329"/>
                </a:cubicBezTo>
                <a:cubicBezTo>
                  <a:pt x="89704" y="26329"/>
                  <a:pt x="89613" y="26329"/>
                  <a:pt x="89613" y="26329"/>
                </a:cubicBezTo>
                <a:close/>
                <a:moveTo>
                  <a:pt x="62501" y="20253"/>
                </a:moveTo>
                <a:cubicBezTo>
                  <a:pt x="62501" y="20253"/>
                  <a:pt x="62501" y="20253"/>
                  <a:pt x="62501" y="20253"/>
                </a:cubicBezTo>
                <a:cubicBezTo>
                  <a:pt x="62501" y="20253"/>
                  <a:pt x="62501" y="20253"/>
                  <a:pt x="62501" y="20253"/>
                </a:cubicBezTo>
                <a:close/>
                <a:moveTo>
                  <a:pt x="62501" y="20759"/>
                </a:moveTo>
                <a:cubicBezTo>
                  <a:pt x="62501" y="20759"/>
                  <a:pt x="62501" y="20759"/>
                  <a:pt x="62501" y="20759"/>
                </a:cubicBezTo>
                <a:cubicBezTo>
                  <a:pt x="62501" y="20759"/>
                  <a:pt x="62501" y="20759"/>
                  <a:pt x="62501" y="20759"/>
                </a:cubicBezTo>
                <a:close/>
                <a:moveTo>
                  <a:pt x="62683" y="19240"/>
                </a:moveTo>
                <a:cubicBezTo>
                  <a:pt x="62683" y="19240"/>
                  <a:pt x="62683" y="19240"/>
                  <a:pt x="62683" y="19240"/>
                </a:cubicBezTo>
                <a:cubicBezTo>
                  <a:pt x="62683" y="19240"/>
                  <a:pt x="62683" y="19240"/>
                  <a:pt x="62683" y="19240"/>
                </a:cubicBezTo>
                <a:cubicBezTo>
                  <a:pt x="62683" y="19240"/>
                  <a:pt x="62683" y="19240"/>
                  <a:pt x="62683" y="19240"/>
                </a:cubicBezTo>
                <a:cubicBezTo>
                  <a:pt x="62683" y="19240"/>
                  <a:pt x="62683" y="19240"/>
                  <a:pt x="62683" y="19240"/>
                </a:cubicBezTo>
                <a:cubicBezTo>
                  <a:pt x="62683" y="19240"/>
                  <a:pt x="62683" y="19240"/>
                  <a:pt x="62683" y="19240"/>
                </a:cubicBezTo>
                <a:cubicBezTo>
                  <a:pt x="62683" y="19240"/>
                  <a:pt x="62774" y="19240"/>
                  <a:pt x="62774" y="19240"/>
                </a:cubicBezTo>
                <a:cubicBezTo>
                  <a:pt x="62683" y="19240"/>
                  <a:pt x="62683" y="19240"/>
                  <a:pt x="62683" y="19240"/>
                </a:cubicBezTo>
                <a:close/>
                <a:moveTo>
                  <a:pt x="62683" y="22784"/>
                </a:moveTo>
                <a:cubicBezTo>
                  <a:pt x="62683" y="22278"/>
                  <a:pt x="62683" y="22784"/>
                  <a:pt x="62683" y="22784"/>
                </a:cubicBezTo>
                <a:cubicBezTo>
                  <a:pt x="62683" y="22784"/>
                  <a:pt x="62683" y="22784"/>
                  <a:pt x="62683" y="22784"/>
                </a:cubicBezTo>
                <a:close/>
                <a:moveTo>
                  <a:pt x="62592" y="19746"/>
                </a:moveTo>
                <a:cubicBezTo>
                  <a:pt x="62592" y="19746"/>
                  <a:pt x="62501" y="19240"/>
                  <a:pt x="62501" y="19746"/>
                </a:cubicBezTo>
                <a:cubicBezTo>
                  <a:pt x="62501" y="19746"/>
                  <a:pt x="62592" y="19746"/>
                  <a:pt x="62592" y="19746"/>
                </a:cubicBezTo>
                <a:close/>
                <a:moveTo>
                  <a:pt x="62592" y="20759"/>
                </a:moveTo>
                <a:cubicBezTo>
                  <a:pt x="62592" y="20759"/>
                  <a:pt x="62592" y="20759"/>
                  <a:pt x="62592" y="20759"/>
                </a:cubicBezTo>
                <a:cubicBezTo>
                  <a:pt x="62592" y="20759"/>
                  <a:pt x="62592" y="20759"/>
                  <a:pt x="62592" y="20759"/>
                </a:cubicBezTo>
                <a:cubicBezTo>
                  <a:pt x="62501" y="20759"/>
                  <a:pt x="62592" y="20759"/>
                  <a:pt x="62592" y="20759"/>
                </a:cubicBezTo>
                <a:close/>
                <a:moveTo>
                  <a:pt x="63593" y="20253"/>
                </a:moveTo>
                <a:cubicBezTo>
                  <a:pt x="62683" y="20759"/>
                  <a:pt x="62683" y="20759"/>
                  <a:pt x="62683" y="20759"/>
                </a:cubicBezTo>
                <a:cubicBezTo>
                  <a:pt x="62683" y="20759"/>
                  <a:pt x="62592" y="20759"/>
                  <a:pt x="62592" y="20759"/>
                </a:cubicBezTo>
                <a:cubicBezTo>
                  <a:pt x="62592" y="20759"/>
                  <a:pt x="62683" y="20759"/>
                  <a:pt x="62683" y="20759"/>
                </a:cubicBezTo>
                <a:cubicBezTo>
                  <a:pt x="62683" y="20759"/>
                  <a:pt x="62683" y="20759"/>
                  <a:pt x="62683" y="20759"/>
                </a:cubicBezTo>
                <a:lnTo>
                  <a:pt x="63593" y="20253"/>
                </a:lnTo>
                <a:close/>
                <a:moveTo>
                  <a:pt x="62592" y="20759"/>
                </a:moveTo>
                <a:cubicBezTo>
                  <a:pt x="62592" y="20759"/>
                  <a:pt x="62592" y="20759"/>
                  <a:pt x="62592" y="20759"/>
                </a:cubicBezTo>
                <a:cubicBezTo>
                  <a:pt x="62592" y="20759"/>
                  <a:pt x="62592" y="20759"/>
                  <a:pt x="62592" y="20759"/>
                </a:cubicBezTo>
                <a:cubicBezTo>
                  <a:pt x="62592" y="20759"/>
                  <a:pt x="62592" y="20759"/>
                  <a:pt x="62592" y="20759"/>
                </a:cubicBezTo>
                <a:close/>
              </a:path>
            </a:pathLst>
          </a:custGeom>
          <a:solidFill>
            <a:schemeClr val="accent6"/>
          </a:solidFill>
          <a:ln>
            <a:noFill/>
          </a:ln>
          <a:effectLst>
            <a:outerShdw blurRad="50799" rotWithShape="0" algn="tl" dir="2700000" dist="25400">
              <a:srgbClr val="000000">
                <a:alpha val="40000"/>
              </a:srgbClr>
            </a:outerShdw>
          </a:effectLst>
        </p:spPr>
        <p:txBody>
          <a:bodyPr anchorCtr="0" anchor="t" bIns="34350" lIns="68750" rIns="68750" tIns="34350">
            <a:noAutofit/>
          </a:bodyPr>
          <a:lstStyle/>
          <a:p>
            <a:pPr indent="0" lvl="0" marL="0" marR="0" rtl="0" algn="l">
              <a:spcBef>
                <a:spcPts val="0"/>
              </a:spcBef>
              <a:buNone/>
            </a:pPr>
            <a:r>
              <a:t/>
            </a:r>
            <a:endParaRPr sz="1400">
              <a:solidFill>
                <a:schemeClr val="dk1"/>
              </a:solidFill>
              <a:latin typeface="Calibri"/>
              <a:ea typeface="Calibri"/>
              <a:cs typeface="Calibri"/>
              <a:sym typeface="Calibr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47">
                                            <p:txEl>
                                              <p:pRg end="0" st="0"/>
                                            </p:txEl>
                                          </p:spTgt>
                                        </p:tgtEl>
                                        <p:attrNameLst>
                                          <p:attrName>style.visibility</p:attrName>
                                        </p:attrNameLst>
                                      </p:cBhvr>
                                      <p:to>
                                        <p:strVal val="visible"/>
                                      </p:to>
                                    </p:set>
                                    <p:animEffect filter="fade" transition="in">
                                      <p:cBhvr>
                                        <p:cTn dur="500"/>
                                        <p:tgtEl>
                                          <p:spTgt spid="24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4" name="Shape 594"/>
        <p:cNvGrpSpPr/>
        <p:nvPr/>
      </p:nvGrpSpPr>
      <p:grpSpPr>
        <a:xfrm>
          <a:off x="0" y="0"/>
          <a:ext cx="0" cy="0"/>
          <a:chOff x="0" y="0"/>
          <a:chExt cx="0" cy="0"/>
        </a:xfrm>
      </p:grpSpPr>
      <p:sp>
        <p:nvSpPr>
          <p:cNvPr id="595" name="Shape 595"/>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NSX</a:t>
            </a:r>
            <a:r>
              <a:rPr b="0" i="0" lang="en-US" sz="2100" u="none" cap="none" strike="noStrike">
                <a:solidFill>
                  <a:schemeClr val="dk1"/>
                </a:solidFill>
                <a:latin typeface="Calibri"/>
                <a:ea typeface="Calibri"/>
                <a:cs typeface="Calibri"/>
                <a:sym typeface="Calibri"/>
              </a:rPr>
              <a:t> </a:t>
            </a:r>
            <a:r>
              <a:rPr b="1" i="0" lang="en-US" sz="2100" u="none" cap="none" strike="noStrike">
                <a:solidFill>
                  <a:schemeClr val="dk1"/>
                </a:solidFill>
                <a:latin typeface="Calibri"/>
                <a:ea typeface="Calibri"/>
                <a:cs typeface="Calibri"/>
                <a:sym typeface="Calibri"/>
              </a:rPr>
              <a:t>INTEGRATION</a:t>
            </a:r>
          </a:p>
        </p:txBody>
      </p:sp>
      <p:pic>
        <p:nvPicPr>
          <p:cNvPr id="596" name="Shape 596"/>
          <p:cNvPicPr preferRelativeResize="0"/>
          <p:nvPr/>
        </p:nvPicPr>
        <p:blipFill rotWithShape="1">
          <a:blip r:embed="rId3">
            <a:alphaModFix/>
          </a:blip>
          <a:srcRect b="0" l="0" r="0" t="0"/>
          <a:stretch/>
        </p:blipFill>
        <p:spPr>
          <a:xfrm>
            <a:off x="3071695" y="801720"/>
            <a:ext cx="5879700" cy="4158600"/>
          </a:xfrm>
          <a:prstGeom prst="rect">
            <a:avLst/>
          </a:prstGeom>
          <a:noFill/>
          <a:ln>
            <a:noFill/>
          </a:ln>
        </p:spPr>
      </p:pic>
      <p:sp>
        <p:nvSpPr>
          <p:cNvPr id="597" name="Shape 597"/>
          <p:cNvSpPr txBox="1"/>
          <p:nvPr/>
        </p:nvSpPr>
        <p:spPr>
          <a:xfrm>
            <a:off x="83126" y="1329749"/>
            <a:ext cx="3982500" cy="2526600"/>
          </a:xfrm>
          <a:prstGeom prst="rect">
            <a:avLst/>
          </a:prstGeom>
          <a:noFill/>
          <a:ln>
            <a:noFill/>
          </a:ln>
        </p:spPr>
        <p:txBody>
          <a:bodyPr anchorCtr="0" anchor="t" bIns="68725" lIns="68725" rIns="68725" tIns="68725">
            <a:noAutofit/>
          </a:bodyPr>
          <a:lstStyle/>
          <a:p>
            <a:pPr indent="0" lvl="0" marL="0" marR="0" rtl="0" algn="l">
              <a:lnSpc>
                <a:spcPct val="90000"/>
              </a:lnSpc>
              <a:spcBef>
                <a:spcPts val="0"/>
              </a:spcBef>
              <a:buSzPct val="25000"/>
              <a:buNone/>
            </a:pPr>
            <a:r>
              <a:rPr b="1" lang="en-US" sz="1200">
                <a:solidFill>
                  <a:schemeClr val="dk1"/>
                </a:solidFill>
                <a:latin typeface="Calibri"/>
                <a:ea typeface="Calibri"/>
                <a:cs typeface="Calibri"/>
                <a:sym typeface="Calibri"/>
              </a:rPr>
              <a:t>Automated deployment </a:t>
            </a:r>
            <a:r>
              <a:rPr lang="en-US" sz="1000">
                <a:solidFill>
                  <a:schemeClr val="dk1"/>
                </a:solidFill>
                <a:latin typeface="Calibri"/>
                <a:ea typeface="Calibri"/>
                <a:cs typeface="Calibri"/>
                <a:sym typeface="Calibri"/>
              </a:rPr>
              <a:t>of security to new machines in NSX groups</a:t>
            </a:r>
          </a:p>
          <a:p>
            <a:pPr indent="0" lvl="0" marL="0" marR="0" rtl="0" algn="l">
              <a:lnSpc>
                <a:spcPct val="90000"/>
              </a:lnSpc>
              <a:spcBef>
                <a:spcPts val="0"/>
              </a:spcBef>
              <a:buNone/>
            </a:pPr>
            <a:r>
              <a:t/>
            </a:r>
            <a:endParaRPr sz="1000">
              <a:solidFill>
                <a:schemeClr val="dk1"/>
              </a:solidFill>
              <a:latin typeface="Calibri"/>
              <a:ea typeface="Calibri"/>
              <a:cs typeface="Calibri"/>
              <a:sym typeface="Calibri"/>
            </a:endParaRPr>
          </a:p>
          <a:p>
            <a:pPr indent="0" lvl="0" marL="0" marR="0" rtl="0" algn="l">
              <a:lnSpc>
                <a:spcPct val="90000"/>
              </a:lnSpc>
              <a:spcBef>
                <a:spcPts val="0"/>
              </a:spcBef>
              <a:buSzPct val="25000"/>
              <a:buNone/>
            </a:pPr>
            <a:r>
              <a:rPr lang="en-US" sz="1000">
                <a:solidFill>
                  <a:schemeClr val="dk1"/>
                </a:solidFill>
                <a:latin typeface="Calibri"/>
                <a:ea typeface="Calibri"/>
                <a:cs typeface="Calibri"/>
                <a:sym typeface="Calibri"/>
              </a:rPr>
              <a:t>Security</a:t>
            </a:r>
            <a:r>
              <a:rPr b="1" lang="en-US" sz="1000">
                <a:solidFill>
                  <a:schemeClr val="dk1"/>
                </a:solidFill>
                <a:latin typeface="Calibri"/>
                <a:ea typeface="Calibri"/>
                <a:cs typeface="Calibri"/>
                <a:sym typeface="Calibri"/>
              </a:rPr>
              <a:t> </a:t>
            </a:r>
            <a:r>
              <a:rPr b="1" lang="en-US" sz="1200">
                <a:solidFill>
                  <a:schemeClr val="dk1"/>
                </a:solidFill>
                <a:latin typeface="Calibri"/>
                <a:ea typeface="Calibri"/>
                <a:cs typeface="Calibri"/>
                <a:sym typeface="Calibri"/>
              </a:rPr>
              <a:t>policies follow VMs </a:t>
            </a:r>
            <a:r>
              <a:rPr lang="en-US" sz="1000">
                <a:solidFill>
                  <a:schemeClr val="dk1"/>
                </a:solidFill>
                <a:latin typeface="Calibri"/>
                <a:ea typeface="Calibri"/>
                <a:cs typeface="Calibri"/>
                <a:sym typeface="Calibri"/>
              </a:rPr>
              <a:t>wherever they are</a:t>
            </a:r>
          </a:p>
          <a:p>
            <a:pPr indent="0" lvl="0" marL="0" marR="0" rtl="0" algn="l">
              <a:lnSpc>
                <a:spcPct val="90000"/>
              </a:lnSpc>
              <a:spcBef>
                <a:spcPts val="0"/>
              </a:spcBef>
              <a:buNone/>
            </a:pPr>
            <a:r>
              <a:t/>
            </a:r>
            <a:endParaRPr sz="1000">
              <a:solidFill>
                <a:schemeClr val="dk1"/>
              </a:solidFill>
              <a:latin typeface="Calibri"/>
              <a:ea typeface="Calibri"/>
              <a:cs typeface="Calibri"/>
              <a:sym typeface="Calibri"/>
            </a:endParaRPr>
          </a:p>
          <a:p>
            <a:pPr indent="0" lvl="0" marL="0" marR="0" rtl="0" algn="l">
              <a:lnSpc>
                <a:spcPct val="90000"/>
              </a:lnSpc>
              <a:spcBef>
                <a:spcPts val="0"/>
              </a:spcBef>
              <a:buSzPct val="25000"/>
              <a:buNone/>
            </a:pPr>
            <a:r>
              <a:rPr b="1" lang="en-US" sz="1200">
                <a:solidFill>
                  <a:schemeClr val="dk1"/>
                </a:solidFill>
                <a:latin typeface="Calibri"/>
                <a:ea typeface="Calibri"/>
                <a:cs typeface="Calibri"/>
                <a:sym typeface="Calibri"/>
              </a:rPr>
              <a:t>Agentless antimalware </a:t>
            </a:r>
            <a:r>
              <a:rPr lang="en-US" sz="1000">
                <a:solidFill>
                  <a:schemeClr val="dk1"/>
                </a:solidFill>
                <a:latin typeface="Calibri"/>
                <a:ea typeface="Calibri"/>
                <a:cs typeface="Calibri"/>
                <a:sym typeface="Calibri"/>
              </a:rPr>
              <a:t>using NSX guest introspection</a:t>
            </a:r>
          </a:p>
          <a:p>
            <a:pPr indent="0" lvl="0" marL="0" marR="0" rtl="0" algn="l">
              <a:lnSpc>
                <a:spcPct val="90000"/>
              </a:lnSpc>
              <a:spcBef>
                <a:spcPts val="0"/>
              </a:spcBef>
              <a:buNone/>
            </a:pPr>
            <a:r>
              <a:t/>
            </a:r>
            <a:endParaRPr sz="1000">
              <a:solidFill>
                <a:schemeClr val="dk1"/>
              </a:solidFill>
              <a:latin typeface="Calibri"/>
              <a:ea typeface="Calibri"/>
              <a:cs typeface="Calibri"/>
              <a:sym typeface="Calibri"/>
            </a:endParaRPr>
          </a:p>
          <a:p>
            <a:pPr indent="0" lvl="0" marL="0" marR="0" rtl="0" algn="l">
              <a:lnSpc>
                <a:spcPct val="90000"/>
              </a:lnSpc>
              <a:spcBef>
                <a:spcPts val="0"/>
              </a:spcBef>
              <a:buSzPct val="25000"/>
              <a:buNone/>
            </a:pPr>
            <a:r>
              <a:rPr b="1" lang="en-US" sz="1200">
                <a:solidFill>
                  <a:schemeClr val="dk1"/>
                </a:solidFill>
                <a:latin typeface="Calibri"/>
                <a:ea typeface="Calibri"/>
                <a:cs typeface="Calibri"/>
                <a:sym typeface="Calibri"/>
              </a:rPr>
              <a:t>Isolation and context </a:t>
            </a:r>
            <a:r>
              <a:rPr lang="en-US" sz="1000">
                <a:solidFill>
                  <a:schemeClr val="dk1"/>
                </a:solidFill>
                <a:latin typeface="Calibri"/>
                <a:ea typeface="Calibri"/>
                <a:cs typeface="Calibri"/>
                <a:sym typeface="Calibri"/>
              </a:rPr>
              <a:t>with security from outside the VM</a:t>
            </a:r>
          </a:p>
          <a:p>
            <a:pPr indent="0" lvl="0" marL="0" marR="0" rtl="0" algn="l">
              <a:lnSpc>
                <a:spcPct val="90000"/>
              </a:lnSpc>
              <a:spcBef>
                <a:spcPts val="0"/>
              </a:spcBef>
              <a:buNone/>
            </a:pPr>
            <a:r>
              <a:t/>
            </a:r>
            <a:endParaRPr sz="1000">
              <a:solidFill>
                <a:schemeClr val="dk1"/>
              </a:solidFill>
              <a:latin typeface="Calibri"/>
              <a:ea typeface="Calibri"/>
              <a:cs typeface="Calibri"/>
              <a:sym typeface="Calibri"/>
            </a:endParaRPr>
          </a:p>
          <a:p>
            <a:pPr indent="0" lvl="0" marL="0" marR="0" rtl="0" algn="l">
              <a:lnSpc>
                <a:spcPct val="90000"/>
              </a:lnSpc>
              <a:spcBef>
                <a:spcPts val="0"/>
              </a:spcBef>
              <a:buSzPct val="25000"/>
              <a:buNone/>
            </a:pPr>
            <a:r>
              <a:rPr b="1" lang="en-US" sz="1200">
                <a:solidFill>
                  <a:schemeClr val="dk1"/>
                </a:solidFill>
                <a:latin typeface="Calibri"/>
                <a:ea typeface="Calibri"/>
                <a:cs typeface="Calibri"/>
                <a:sym typeface="Calibri"/>
              </a:rPr>
              <a:t>Automation and security boost </a:t>
            </a:r>
            <a:r>
              <a:rPr lang="en-US" sz="1000">
                <a:solidFill>
                  <a:schemeClr val="dk1"/>
                </a:solidFill>
                <a:latin typeface="Calibri"/>
                <a:ea typeface="Calibri"/>
                <a:cs typeface="Calibri"/>
                <a:sym typeface="Calibri"/>
              </a:rPr>
              <a:t>with micro-segmentation, tagging and moving infected machines to quarantine group</a:t>
            </a:r>
          </a:p>
          <a:p>
            <a:pPr indent="0" lvl="0" marL="0" marR="0" rtl="0" algn="l">
              <a:lnSpc>
                <a:spcPct val="90000"/>
              </a:lnSpc>
              <a:spcBef>
                <a:spcPts val="0"/>
              </a:spcBef>
              <a:buNone/>
            </a:pPr>
            <a:r>
              <a:t/>
            </a:r>
            <a:endParaRPr sz="1000">
              <a:solidFill>
                <a:schemeClr val="dk1"/>
              </a:solidFill>
              <a:latin typeface="Calibri"/>
              <a:ea typeface="Calibri"/>
              <a:cs typeface="Calibri"/>
              <a:sym typeface="Calibri"/>
            </a:endParaRPr>
          </a:p>
          <a:p>
            <a:pPr indent="0" lvl="0" marL="0" marR="0" rtl="0" algn="l">
              <a:lnSpc>
                <a:spcPct val="90000"/>
              </a:lnSpc>
              <a:spcBef>
                <a:spcPts val="0"/>
              </a:spcBef>
              <a:buSzPct val="25000"/>
              <a:buNone/>
            </a:pPr>
            <a:r>
              <a:rPr b="1" lang="en-US" sz="1200">
                <a:solidFill>
                  <a:schemeClr val="dk1"/>
                </a:solidFill>
                <a:latin typeface="Calibri"/>
                <a:ea typeface="Calibri"/>
                <a:cs typeface="Calibri"/>
                <a:sym typeface="Calibri"/>
              </a:rPr>
              <a:t>Optimized Performance </a:t>
            </a:r>
            <a:r>
              <a:rPr lang="en-US" sz="1200">
                <a:solidFill>
                  <a:schemeClr val="dk1"/>
                </a:solidFill>
                <a:latin typeface="Calibri"/>
                <a:ea typeface="Calibri"/>
                <a:cs typeface="Calibri"/>
                <a:sym typeface="Calibri"/>
              </a:rPr>
              <a:t>and </a:t>
            </a:r>
            <a:r>
              <a:rPr b="1" lang="en-US" sz="1200">
                <a:solidFill>
                  <a:schemeClr val="dk1"/>
                </a:solidFill>
                <a:latin typeface="Calibri"/>
                <a:ea typeface="Calibri"/>
                <a:cs typeface="Calibri"/>
                <a:sym typeface="Calibri"/>
              </a:rPr>
              <a:t>consolidation ratios</a:t>
            </a:r>
            <a:r>
              <a:rPr b="1" lang="en-US" sz="1000">
                <a:solidFill>
                  <a:schemeClr val="dk1"/>
                </a:solidFill>
                <a:latin typeface="Calibri"/>
                <a:ea typeface="Calibri"/>
                <a:cs typeface="Calibri"/>
                <a:sym typeface="Calibri"/>
              </a:rPr>
              <a:t> </a:t>
            </a:r>
            <a:r>
              <a:rPr lang="en-US" sz="1000">
                <a:solidFill>
                  <a:schemeClr val="dk1"/>
                </a:solidFill>
                <a:latin typeface="Calibri"/>
                <a:ea typeface="Calibri"/>
                <a:cs typeface="Calibri"/>
                <a:sym typeface="Calibri"/>
              </a:rPr>
              <a:t>with Security tasks offloaded to dedicated SVA appliance</a:t>
            </a:r>
          </a:p>
          <a:p>
            <a:pPr indent="0" lvl="0" marL="0" marR="0" rtl="0" algn="l">
              <a:lnSpc>
                <a:spcPct val="90000"/>
              </a:lnSpc>
              <a:spcBef>
                <a:spcPts val="0"/>
              </a:spcBef>
              <a:buNone/>
            </a:pPr>
            <a:r>
              <a:t/>
            </a:r>
            <a:endParaRPr sz="1000">
              <a:solidFill>
                <a:srgbClr val="0078A8"/>
              </a:solidFill>
              <a:latin typeface="Calibri"/>
              <a:ea typeface="Calibri"/>
              <a:cs typeface="Calibri"/>
              <a:sym typeface="Calibri"/>
            </a:endParaRPr>
          </a:p>
          <a:p>
            <a:pPr indent="0" lvl="0" marL="0" marR="0" rtl="0" algn="l">
              <a:lnSpc>
                <a:spcPct val="90000"/>
              </a:lnSpc>
              <a:spcBef>
                <a:spcPts val="0"/>
              </a:spcBef>
              <a:buNone/>
            </a:pPr>
            <a:r>
              <a:t/>
            </a:r>
            <a:endParaRPr sz="1000">
              <a:solidFill>
                <a:srgbClr val="0078A8"/>
              </a:solidFill>
              <a:latin typeface="Calibri"/>
              <a:ea typeface="Calibri"/>
              <a:cs typeface="Calibri"/>
              <a:sym typeface="Calibri"/>
            </a:endParaRPr>
          </a:p>
        </p:txBody>
      </p:sp>
      <p:sp>
        <p:nvSpPr>
          <p:cNvPr id="598" name="Shape 598"/>
          <p:cNvSpPr txBox="1"/>
          <p:nvPr/>
        </p:nvSpPr>
        <p:spPr>
          <a:xfrm>
            <a:off x="242456" y="2723012"/>
            <a:ext cx="2417400" cy="357600"/>
          </a:xfrm>
          <a:prstGeom prst="rect">
            <a:avLst/>
          </a:prstGeom>
          <a:noFill/>
          <a:ln>
            <a:noFill/>
          </a:ln>
        </p:spPr>
        <p:txBody>
          <a:bodyPr anchorCtr="0" anchor="t" bIns="68725" lIns="68725" rIns="68725" tIns="68725">
            <a:noAutofit/>
          </a:bodyPr>
          <a:lstStyle/>
          <a:p>
            <a:pPr indent="0" lvl="0" marL="0" marR="0" rtl="0" algn="l">
              <a:lnSpc>
                <a:spcPct val="90000"/>
              </a:lnSpc>
              <a:spcBef>
                <a:spcPts val="0"/>
              </a:spcBef>
              <a:buNone/>
            </a:pPr>
            <a:r>
              <a:t/>
            </a:r>
            <a:endParaRPr sz="1000">
              <a:solidFill>
                <a:srgbClr val="0078A8"/>
              </a:solidFill>
              <a:latin typeface="Calibri"/>
              <a:ea typeface="Calibri"/>
              <a:cs typeface="Calibri"/>
              <a:sym typeface="Calibri"/>
            </a:endParaRPr>
          </a:p>
        </p:txBody>
      </p:sp>
      <p:sp>
        <p:nvSpPr>
          <p:cNvPr id="599" name="Shape 599"/>
          <p:cNvSpPr txBox="1"/>
          <p:nvPr/>
        </p:nvSpPr>
        <p:spPr>
          <a:xfrm>
            <a:off x="242455" y="2067950"/>
            <a:ext cx="2417400" cy="525300"/>
          </a:xfrm>
          <a:prstGeom prst="rect">
            <a:avLst/>
          </a:prstGeom>
          <a:noFill/>
          <a:ln>
            <a:noFill/>
          </a:ln>
        </p:spPr>
        <p:txBody>
          <a:bodyPr anchorCtr="0" anchor="t" bIns="68725" lIns="68725" rIns="68725" tIns="68725">
            <a:noAutofit/>
          </a:bodyPr>
          <a:lstStyle/>
          <a:p>
            <a:pPr indent="0" lvl="0" marL="0" marR="0" rtl="0" algn="l">
              <a:lnSpc>
                <a:spcPct val="90000"/>
              </a:lnSpc>
              <a:spcBef>
                <a:spcPts val="0"/>
              </a:spcBef>
              <a:buNone/>
            </a:pPr>
            <a:r>
              <a:t/>
            </a:r>
            <a:endParaRPr sz="1000">
              <a:solidFill>
                <a:srgbClr val="0078A8"/>
              </a:solidFill>
              <a:latin typeface="Calibri"/>
              <a:ea typeface="Calibri"/>
              <a:cs typeface="Calibri"/>
              <a:sym typeface="Calibri"/>
            </a:endParaRPr>
          </a:p>
        </p:txBody>
      </p:sp>
      <p:sp>
        <p:nvSpPr>
          <p:cNvPr id="600" name="Shape 600"/>
          <p:cNvSpPr txBox="1"/>
          <p:nvPr/>
        </p:nvSpPr>
        <p:spPr>
          <a:xfrm>
            <a:off x="211282" y="3354215"/>
            <a:ext cx="2417400" cy="357600"/>
          </a:xfrm>
          <a:prstGeom prst="rect">
            <a:avLst/>
          </a:prstGeom>
          <a:noFill/>
          <a:ln>
            <a:noFill/>
          </a:ln>
        </p:spPr>
        <p:txBody>
          <a:bodyPr anchorCtr="0" anchor="t" bIns="68725" lIns="68725" rIns="68725" tIns="68725">
            <a:noAutofit/>
          </a:bodyPr>
          <a:lstStyle/>
          <a:p>
            <a:pPr indent="0" lvl="0" marL="0" marR="0" rtl="0" algn="l">
              <a:lnSpc>
                <a:spcPct val="90000"/>
              </a:lnSpc>
              <a:spcBef>
                <a:spcPts val="0"/>
              </a:spcBef>
              <a:buNone/>
            </a:pPr>
            <a:r>
              <a:t/>
            </a:r>
            <a:endParaRPr sz="1000">
              <a:solidFill>
                <a:srgbClr val="0078A8"/>
              </a:solidFill>
              <a:latin typeface="Calibri"/>
              <a:ea typeface="Calibri"/>
              <a:cs typeface="Calibri"/>
              <a:sym typeface="Calibri"/>
            </a:endParaRPr>
          </a:p>
        </p:txBody>
      </p:sp>
      <p:pic>
        <p:nvPicPr>
          <p:cNvPr descr="Risultati immagini per nsx vmware" id="601" name="Shape 601"/>
          <p:cNvPicPr preferRelativeResize="0"/>
          <p:nvPr/>
        </p:nvPicPr>
        <p:blipFill rotWithShape="1">
          <a:blip r:embed="rId4">
            <a:alphaModFix/>
          </a:blip>
          <a:srcRect b="0" l="0" r="0" t="0"/>
          <a:stretch/>
        </p:blipFill>
        <p:spPr>
          <a:xfrm>
            <a:off x="301234" y="3532923"/>
            <a:ext cx="2564700" cy="13146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0" st="0"/>
                                            </p:txEl>
                                          </p:spTgt>
                                        </p:tgtEl>
                                        <p:attrNameLst>
                                          <p:attrName>style.visibility</p:attrName>
                                        </p:attrNameLst>
                                      </p:cBhvr>
                                      <p:to>
                                        <p:strVal val="visible"/>
                                      </p:to>
                                    </p:set>
                                    <p:animEffect filter="fade" transition="in">
                                      <p:cBhvr>
                                        <p:cTn dur="500"/>
                                        <p:tgtEl>
                                          <p:spTgt spid="5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1" st="1"/>
                                            </p:txEl>
                                          </p:spTgt>
                                        </p:tgtEl>
                                        <p:attrNameLst>
                                          <p:attrName>style.visibility</p:attrName>
                                        </p:attrNameLst>
                                      </p:cBhvr>
                                      <p:to>
                                        <p:strVal val="visible"/>
                                      </p:to>
                                    </p:set>
                                    <p:animEffect filter="fade" transition="in">
                                      <p:cBhvr>
                                        <p:cTn dur="500"/>
                                        <p:tgtEl>
                                          <p:spTgt spid="5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2" st="2"/>
                                            </p:txEl>
                                          </p:spTgt>
                                        </p:tgtEl>
                                        <p:attrNameLst>
                                          <p:attrName>style.visibility</p:attrName>
                                        </p:attrNameLst>
                                      </p:cBhvr>
                                      <p:to>
                                        <p:strVal val="visible"/>
                                      </p:to>
                                    </p:set>
                                    <p:animEffect filter="fade" transition="in">
                                      <p:cBhvr>
                                        <p:cTn dur="500"/>
                                        <p:tgtEl>
                                          <p:spTgt spid="5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3" st="3"/>
                                            </p:txEl>
                                          </p:spTgt>
                                        </p:tgtEl>
                                        <p:attrNameLst>
                                          <p:attrName>style.visibility</p:attrName>
                                        </p:attrNameLst>
                                      </p:cBhvr>
                                      <p:to>
                                        <p:strVal val="visible"/>
                                      </p:to>
                                    </p:set>
                                    <p:animEffect filter="fade" transition="in">
                                      <p:cBhvr>
                                        <p:cTn dur="500"/>
                                        <p:tgtEl>
                                          <p:spTgt spid="5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4" st="4"/>
                                            </p:txEl>
                                          </p:spTgt>
                                        </p:tgtEl>
                                        <p:attrNameLst>
                                          <p:attrName>style.visibility</p:attrName>
                                        </p:attrNameLst>
                                      </p:cBhvr>
                                      <p:to>
                                        <p:strVal val="visible"/>
                                      </p:to>
                                    </p:set>
                                    <p:animEffect filter="fade" transition="in">
                                      <p:cBhvr>
                                        <p:cTn dur="500"/>
                                        <p:tgtEl>
                                          <p:spTgt spid="5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5" st="5"/>
                                            </p:txEl>
                                          </p:spTgt>
                                        </p:tgtEl>
                                        <p:attrNameLst>
                                          <p:attrName>style.visibility</p:attrName>
                                        </p:attrNameLst>
                                      </p:cBhvr>
                                      <p:to>
                                        <p:strVal val="visible"/>
                                      </p:to>
                                    </p:set>
                                    <p:animEffect filter="fade" transition="in">
                                      <p:cBhvr>
                                        <p:cTn dur="500"/>
                                        <p:tgtEl>
                                          <p:spTgt spid="5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6" st="6"/>
                                            </p:txEl>
                                          </p:spTgt>
                                        </p:tgtEl>
                                        <p:attrNameLst>
                                          <p:attrName>style.visibility</p:attrName>
                                        </p:attrNameLst>
                                      </p:cBhvr>
                                      <p:to>
                                        <p:strVal val="visible"/>
                                      </p:to>
                                    </p:set>
                                    <p:animEffect filter="fade" transition="in">
                                      <p:cBhvr>
                                        <p:cTn dur="500"/>
                                        <p:tgtEl>
                                          <p:spTgt spid="5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7" st="7"/>
                                            </p:txEl>
                                          </p:spTgt>
                                        </p:tgtEl>
                                        <p:attrNameLst>
                                          <p:attrName>style.visibility</p:attrName>
                                        </p:attrNameLst>
                                      </p:cBhvr>
                                      <p:to>
                                        <p:strVal val="visible"/>
                                      </p:to>
                                    </p:set>
                                    <p:animEffect filter="fade" transition="in">
                                      <p:cBhvr>
                                        <p:cTn dur="500"/>
                                        <p:tgtEl>
                                          <p:spTgt spid="5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8" st="8"/>
                                            </p:txEl>
                                          </p:spTgt>
                                        </p:tgtEl>
                                        <p:attrNameLst>
                                          <p:attrName>style.visibility</p:attrName>
                                        </p:attrNameLst>
                                      </p:cBhvr>
                                      <p:to>
                                        <p:strVal val="visible"/>
                                      </p:to>
                                    </p:set>
                                    <p:animEffect filter="fade" transition="in">
                                      <p:cBhvr>
                                        <p:cTn dur="500"/>
                                        <p:tgtEl>
                                          <p:spTgt spid="59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9" st="9"/>
                                            </p:txEl>
                                          </p:spTgt>
                                        </p:tgtEl>
                                        <p:attrNameLst>
                                          <p:attrName>style.visibility</p:attrName>
                                        </p:attrNameLst>
                                      </p:cBhvr>
                                      <p:to>
                                        <p:strVal val="visible"/>
                                      </p:to>
                                    </p:set>
                                    <p:animEffect filter="fade" transition="in">
                                      <p:cBhvr>
                                        <p:cTn dur="500"/>
                                        <p:tgtEl>
                                          <p:spTgt spid="59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10" st="10"/>
                                            </p:txEl>
                                          </p:spTgt>
                                        </p:tgtEl>
                                        <p:attrNameLst>
                                          <p:attrName>style.visibility</p:attrName>
                                        </p:attrNameLst>
                                      </p:cBhvr>
                                      <p:to>
                                        <p:strVal val="visible"/>
                                      </p:to>
                                    </p:set>
                                    <p:animEffect filter="fade" transition="in">
                                      <p:cBhvr>
                                        <p:cTn dur="500"/>
                                        <p:tgtEl>
                                          <p:spTgt spid="59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11" st="11"/>
                                            </p:txEl>
                                          </p:spTgt>
                                        </p:tgtEl>
                                        <p:attrNameLst>
                                          <p:attrName>style.visibility</p:attrName>
                                        </p:attrNameLst>
                                      </p:cBhvr>
                                      <p:to>
                                        <p:strVal val="visible"/>
                                      </p:to>
                                    </p:set>
                                    <p:animEffect filter="fade" transition="in">
                                      <p:cBhvr>
                                        <p:cTn dur="500"/>
                                        <p:tgtEl>
                                          <p:spTgt spid="59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xEl>
                                              <p:pRg end="12" st="12"/>
                                            </p:txEl>
                                          </p:spTgt>
                                        </p:tgtEl>
                                        <p:attrNameLst>
                                          <p:attrName>style.visibility</p:attrName>
                                        </p:attrNameLst>
                                      </p:cBhvr>
                                      <p:to>
                                        <p:strVal val="visible"/>
                                      </p:to>
                                    </p:set>
                                    <p:animEffect filter="fade" transition="in">
                                      <p:cBhvr>
                                        <p:cTn dur="500"/>
                                        <p:tgtEl>
                                          <p:spTgt spid="597">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5" name="Shape 605"/>
        <p:cNvGrpSpPr/>
        <p:nvPr/>
      </p:nvGrpSpPr>
      <p:grpSpPr>
        <a:xfrm>
          <a:off x="0" y="0"/>
          <a:ext cx="0" cy="0"/>
          <a:chOff x="0" y="0"/>
          <a:chExt cx="0" cy="0"/>
        </a:xfrm>
      </p:grpSpPr>
      <p:sp>
        <p:nvSpPr>
          <p:cNvPr id="606" name="Shape 606"/>
          <p:cNvSpPr txBox="1"/>
          <p:nvPr>
            <p:ph type="title"/>
          </p:nvPr>
        </p:nvSpPr>
        <p:spPr>
          <a:xfrm>
            <a:off x="414337" y="2385457"/>
            <a:ext cx="5687700" cy="1125000"/>
          </a:xfrm>
          <a:prstGeom prst="rect">
            <a:avLst/>
          </a:prstGeom>
          <a:noFill/>
          <a:ln>
            <a:noFill/>
          </a:ln>
        </p:spPr>
        <p:txBody>
          <a:bodyPr anchorCtr="0" anchor="t" bIns="34350" lIns="68750" rIns="68750" tIns="34350">
            <a:noAutofit/>
          </a:bodyPr>
          <a:lstStyle/>
          <a:p>
            <a:pPr indent="0" lvl="0" marL="0" marR="0" rtl="0" algn="l">
              <a:lnSpc>
                <a:spcPct val="90000"/>
              </a:lnSpc>
              <a:spcBef>
                <a:spcPts val="0"/>
              </a:spcBef>
              <a:buClr>
                <a:schemeClr val="dk1"/>
              </a:buClr>
              <a:buSzPct val="25000"/>
              <a:buFont typeface="Calibri"/>
              <a:buNone/>
            </a:pPr>
            <a:r>
              <a:rPr b="1" i="0" lang="en-US" sz="3600" u="none" cap="none" strike="noStrike">
                <a:solidFill>
                  <a:schemeClr val="dk1"/>
                </a:solidFill>
                <a:latin typeface="Calibri"/>
                <a:ea typeface="Calibri"/>
                <a:cs typeface="Calibri"/>
                <a:sym typeface="Calibri"/>
              </a:rPr>
              <a:t>APPLICATION WHITELIST</a:t>
            </a:r>
          </a:p>
        </p:txBody>
      </p:sp>
      <p:sp>
        <p:nvSpPr>
          <p:cNvPr id="607" name="Shape 607"/>
          <p:cNvSpPr txBox="1"/>
          <p:nvPr>
            <p:ph idx="1" type="subTitle"/>
          </p:nvPr>
        </p:nvSpPr>
        <p:spPr>
          <a:xfrm>
            <a:off x="414337" y="2003400"/>
            <a:ext cx="5687700" cy="405000"/>
          </a:xfrm>
          <a:prstGeom prst="rect">
            <a:avLst/>
          </a:prstGeom>
          <a:noFill/>
          <a:ln>
            <a:noFill/>
          </a:ln>
        </p:spPr>
        <p:txBody>
          <a:bodyPr anchorCtr="0" anchor="b" bIns="34350" lIns="68750" rIns="68750" tIns="34350">
            <a:noAutofit/>
          </a:bodyPr>
          <a:lstStyle/>
          <a:p>
            <a:pPr indent="0" lvl="0" marL="0" marR="0" rtl="0" algn="l">
              <a:lnSpc>
                <a:spcPct val="90000"/>
              </a:lnSpc>
              <a:spcBef>
                <a:spcPts val="0"/>
              </a:spcBef>
              <a:buClr>
                <a:schemeClr val="accent2"/>
              </a:buClr>
              <a:buSzPct val="25000"/>
              <a:buFont typeface="Arial"/>
              <a:buNone/>
            </a:pPr>
            <a:r>
              <a:rPr b="0" i="0" lang="en-US" sz="1800" u="none" cap="none" strike="noStrike">
                <a:solidFill>
                  <a:schemeClr val="accent2"/>
                </a:solidFill>
                <a:latin typeface="Calibri"/>
                <a:ea typeface="Calibri"/>
                <a:cs typeface="Calibri"/>
                <a:sym typeface="Calibri"/>
              </a:rPr>
              <a:t>BITDEFENDER</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1" name="Shape 611"/>
        <p:cNvGrpSpPr/>
        <p:nvPr/>
      </p:nvGrpSpPr>
      <p:grpSpPr>
        <a:xfrm>
          <a:off x="0" y="0"/>
          <a:ext cx="0" cy="0"/>
          <a:chOff x="0" y="0"/>
          <a:chExt cx="0" cy="0"/>
        </a:xfrm>
      </p:grpSpPr>
      <p:sp>
        <p:nvSpPr>
          <p:cNvPr id="612" name="Shape 612"/>
          <p:cNvSpPr txBox="1"/>
          <p:nvPr>
            <p:ph idx="1" type="body"/>
          </p:nvPr>
        </p:nvSpPr>
        <p:spPr>
          <a:xfrm>
            <a:off x="413537" y="411509"/>
            <a:ext cx="5038200" cy="486299"/>
          </a:xfrm>
          <a:prstGeom prst="rect">
            <a:avLst/>
          </a:prstGeom>
          <a:noFill/>
          <a:ln>
            <a:noFill/>
          </a:ln>
        </p:spPr>
        <p:txBody>
          <a:bodyPr anchorCtr="0" anchor="t" bIns="34350" lIns="68750" rIns="68750" tIns="34350">
            <a:noAutofit/>
          </a:bodyPr>
          <a:lstStyle/>
          <a:p>
            <a:pPr indent="-171450" lvl="0" marL="177800" marR="0" rtl="0" algn="l">
              <a:lnSpc>
                <a:spcPct val="90000"/>
              </a:lnSpc>
              <a:spcBef>
                <a:spcPts val="0"/>
              </a:spcBef>
              <a:buClr>
                <a:schemeClr val="dk1"/>
              </a:buClr>
              <a:buSzPct val="100000"/>
              <a:buFont typeface="Arial"/>
              <a:buChar char="•"/>
            </a:pPr>
            <a:r>
              <a:rPr b="1" i="0" lang="en-US" sz="1900" u="none" cap="none" strike="noStrike">
                <a:solidFill>
                  <a:schemeClr val="dk1"/>
                </a:solidFill>
                <a:latin typeface="Calibri"/>
                <a:ea typeface="Calibri"/>
                <a:cs typeface="Calibri"/>
                <a:sym typeface="Calibri"/>
              </a:rPr>
              <a:t>Application Control – Whitelist Architecture</a:t>
            </a:r>
          </a:p>
        </p:txBody>
      </p:sp>
      <p:sp>
        <p:nvSpPr>
          <p:cNvPr id="613" name="Shape 613"/>
          <p:cNvSpPr txBox="1"/>
          <p:nvPr>
            <p:ph idx="4294967295" type="sldNum"/>
          </p:nvPr>
        </p:nvSpPr>
        <p:spPr>
          <a:xfrm>
            <a:off x="0" y="4787503"/>
            <a:ext cx="287100" cy="1548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grpSp>
        <p:nvGrpSpPr>
          <p:cNvPr id="614" name="Shape 614"/>
          <p:cNvGrpSpPr/>
          <p:nvPr/>
        </p:nvGrpSpPr>
        <p:grpSpPr>
          <a:xfrm>
            <a:off x="1385494" y="1007233"/>
            <a:ext cx="5695008" cy="3617400"/>
            <a:chOff x="2258736" y="1684228"/>
            <a:chExt cx="7593345" cy="4823200"/>
          </a:xfrm>
        </p:grpSpPr>
        <p:pic>
          <p:nvPicPr>
            <p:cNvPr id="615" name="Shape 615"/>
            <p:cNvPicPr preferRelativeResize="0"/>
            <p:nvPr/>
          </p:nvPicPr>
          <p:blipFill rotWithShape="1">
            <a:blip r:embed="rId3">
              <a:alphaModFix/>
            </a:blip>
            <a:srcRect b="0" l="0" r="0" t="0"/>
            <a:stretch/>
          </p:blipFill>
          <p:spPr>
            <a:xfrm>
              <a:off x="6959035" y="3439192"/>
              <a:ext cx="2893046" cy="299777"/>
            </a:xfrm>
            <a:prstGeom prst="rect">
              <a:avLst/>
            </a:prstGeom>
            <a:noFill/>
            <a:ln>
              <a:noFill/>
            </a:ln>
          </p:spPr>
        </p:pic>
        <p:pic>
          <p:nvPicPr>
            <p:cNvPr id="616" name="Shape 616"/>
            <p:cNvPicPr preferRelativeResize="0"/>
            <p:nvPr/>
          </p:nvPicPr>
          <p:blipFill rotWithShape="1">
            <a:blip r:embed="rId4">
              <a:alphaModFix/>
            </a:blip>
            <a:srcRect b="0" l="0" r="0" t="0"/>
            <a:stretch/>
          </p:blipFill>
          <p:spPr>
            <a:xfrm>
              <a:off x="6959035" y="3275131"/>
              <a:ext cx="2893046" cy="134328"/>
            </a:xfrm>
            <a:prstGeom prst="rect">
              <a:avLst/>
            </a:prstGeom>
            <a:noFill/>
            <a:ln>
              <a:noFill/>
            </a:ln>
          </p:spPr>
        </p:pic>
        <p:pic>
          <p:nvPicPr>
            <p:cNvPr id="617" name="Shape 617"/>
            <p:cNvPicPr preferRelativeResize="0"/>
            <p:nvPr/>
          </p:nvPicPr>
          <p:blipFill rotWithShape="1">
            <a:blip r:embed="rId5">
              <a:alphaModFix/>
            </a:blip>
            <a:srcRect b="0" l="0" r="0" t="0"/>
            <a:stretch/>
          </p:blipFill>
          <p:spPr>
            <a:xfrm>
              <a:off x="6959036" y="2869201"/>
              <a:ext cx="2893044" cy="391062"/>
            </a:xfrm>
            <a:prstGeom prst="rect">
              <a:avLst/>
            </a:prstGeom>
            <a:noFill/>
            <a:ln>
              <a:noFill/>
            </a:ln>
          </p:spPr>
        </p:pic>
        <p:grpSp>
          <p:nvGrpSpPr>
            <p:cNvPr id="618" name="Shape 618"/>
            <p:cNvGrpSpPr/>
            <p:nvPr/>
          </p:nvGrpSpPr>
          <p:grpSpPr>
            <a:xfrm>
              <a:off x="7023358" y="2884898"/>
              <a:ext cx="2764400" cy="313849"/>
              <a:chOff x="8645021" y="5208828"/>
              <a:chExt cx="3225849" cy="289607"/>
            </a:xfrm>
          </p:grpSpPr>
          <p:pic>
            <p:nvPicPr>
              <p:cNvPr id="619" name="Shape 619"/>
              <p:cNvPicPr preferRelativeResize="0"/>
              <p:nvPr/>
            </p:nvPicPr>
            <p:blipFill rotWithShape="1">
              <a:blip r:embed="rId6">
                <a:alphaModFix/>
              </a:blip>
              <a:srcRect b="0" l="0" r="0" t="0"/>
              <a:stretch/>
            </p:blipFill>
            <p:spPr>
              <a:xfrm>
                <a:off x="8655225" y="5247275"/>
                <a:ext cx="3215646" cy="251161"/>
              </a:xfrm>
              <a:prstGeom prst="rect">
                <a:avLst/>
              </a:prstGeom>
              <a:noFill/>
              <a:ln>
                <a:noFill/>
              </a:ln>
            </p:spPr>
          </p:pic>
          <p:sp>
            <p:nvSpPr>
              <p:cNvPr id="620" name="Shape 620"/>
              <p:cNvSpPr txBox="1"/>
              <p:nvPr/>
            </p:nvSpPr>
            <p:spPr>
              <a:xfrm>
                <a:off x="8645021" y="5208828"/>
                <a:ext cx="3225849" cy="284004"/>
              </a:xfrm>
              <a:prstGeom prst="rect">
                <a:avLst/>
              </a:prstGeom>
              <a:noFill/>
              <a:ln>
                <a:noFill/>
              </a:ln>
            </p:spPr>
            <p:txBody>
              <a:bodyPr anchorCtr="0" anchor="ctr" bIns="34350" lIns="68750" rIns="68750" tIns="34350">
                <a:noAutofit/>
              </a:bodyPr>
              <a:lstStyle/>
              <a:p>
                <a:pPr indent="0" lvl="0" marL="0" marR="0" rtl="0" algn="ctr">
                  <a:spcBef>
                    <a:spcPts val="0"/>
                  </a:spcBef>
                  <a:buSzPct val="25000"/>
                  <a:buNone/>
                </a:pPr>
                <a:r>
                  <a:rPr lang="en-US" sz="1000">
                    <a:solidFill>
                      <a:srgbClr val="000000"/>
                    </a:solidFill>
                    <a:latin typeface="Calibri"/>
                    <a:ea typeface="Calibri"/>
                    <a:cs typeface="Calibri"/>
                    <a:sym typeface="Calibri"/>
                  </a:rPr>
                  <a:t>GravityZone Appliance</a:t>
                </a:r>
              </a:p>
            </p:txBody>
          </p:sp>
        </p:grpSp>
        <p:pic>
          <p:nvPicPr>
            <p:cNvPr id="621" name="Shape 621"/>
            <p:cNvPicPr preferRelativeResize="0"/>
            <p:nvPr/>
          </p:nvPicPr>
          <p:blipFill rotWithShape="1">
            <a:blip r:embed="rId7">
              <a:alphaModFix/>
            </a:blip>
            <a:srcRect b="0" l="0" r="0" t="0"/>
            <a:stretch/>
          </p:blipFill>
          <p:spPr>
            <a:xfrm>
              <a:off x="2422408" y="2313333"/>
              <a:ext cx="905645" cy="990753"/>
            </a:xfrm>
            <a:prstGeom prst="rect">
              <a:avLst/>
            </a:prstGeom>
            <a:noFill/>
            <a:ln>
              <a:noFill/>
            </a:ln>
          </p:spPr>
        </p:pic>
        <p:pic>
          <p:nvPicPr>
            <p:cNvPr id="622" name="Shape 622"/>
            <p:cNvPicPr preferRelativeResize="0"/>
            <p:nvPr/>
          </p:nvPicPr>
          <p:blipFill rotWithShape="1">
            <a:blip r:embed="rId8">
              <a:alphaModFix/>
            </a:blip>
            <a:srcRect b="0" l="0" r="0" t="0"/>
            <a:stretch/>
          </p:blipFill>
          <p:spPr>
            <a:xfrm>
              <a:off x="2364555" y="3776837"/>
              <a:ext cx="1021348" cy="510035"/>
            </a:xfrm>
            <a:prstGeom prst="rect">
              <a:avLst/>
            </a:prstGeom>
            <a:noFill/>
            <a:ln>
              <a:noFill/>
            </a:ln>
          </p:spPr>
        </p:pic>
        <p:sp>
          <p:nvSpPr>
            <p:cNvPr id="623" name="Shape 623"/>
            <p:cNvSpPr txBox="1"/>
            <p:nvPr/>
          </p:nvSpPr>
          <p:spPr>
            <a:xfrm>
              <a:off x="2258736" y="1684228"/>
              <a:ext cx="1232981" cy="461664"/>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900">
                  <a:solidFill>
                    <a:srgbClr val="000000"/>
                  </a:solidFill>
                  <a:latin typeface="Calibri"/>
                  <a:ea typeface="Calibri"/>
                  <a:cs typeface="Calibri"/>
                  <a:sym typeface="Calibri"/>
                </a:rPr>
                <a:t>BEST Agent </a:t>
              </a:r>
            </a:p>
            <a:p>
              <a:pPr indent="0" lvl="0" marL="0" marR="0" rtl="0" algn="ctr">
                <a:spcBef>
                  <a:spcPts val="0"/>
                </a:spcBef>
                <a:buSzPct val="25000"/>
                <a:buNone/>
              </a:pPr>
              <a:r>
                <a:rPr lang="en-US" sz="900">
                  <a:solidFill>
                    <a:srgbClr val="000000"/>
                  </a:solidFill>
                  <a:latin typeface="Calibri"/>
                  <a:ea typeface="Calibri"/>
                  <a:cs typeface="Calibri"/>
                  <a:sym typeface="Calibri"/>
                </a:rPr>
                <a:t>on Endpoints</a:t>
              </a:r>
            </a:p>
          </p:txBody>
        </p:sp>
        <p:sp>
          <p:nvSpPr>
            <p:cNvPr id="624" name="Shape 624"/>
            <p:cNvSpPr/>
            <p:nvPr/>
          </p:nvSpPr>
          <p:spPr>
            <a:xfrm rot="10800000">
              <a:off x="3583457" y="2169242"/>
              <a:ext cx="389163" cy="2117631"/>
            </a:xfrm>
            <a:prstGeom prst="leftBrace">
              <a:avLst>
                <a:gd fmla="val 10431" name="adj1"/>
                <a:gd fmla="val 50000" name="adj2"/>
              </a:avLst>
            </a:prstGeom>
            <a:noFill/>
            <a:ln cap="flat" cmpd="sng" w="12700">
              <a:solidFill>
                <a:schemeClr val="accent1"/>
              </a:solidFill>
              <a:prstDash val="solid"/>
              <a:miter/>
              <a:headEnd len="med" w="med" type="none"/>
              <a:tailEnd len="med" w="med" type="none"/>
            </a:ln>
          </p:spPr>
          <p:txBody>
            <a:bodyPr anchorCtr="0" anchor="ctr" bIns="34350" lIns="68750" rIns="68750" tIns="34350">
              <a:noAutofit/>
            </a:bodyPr>
            <a:lstStyle/>
            <a:p>
              <a:pPr indent="0" lvl="0" marL="0" marR="0" rtl="0" algn="ctr">
                <a:spcBef>
                  <a:spcPts val="0"/>
                </a:spcBef>
                <a:buNone/>
              </a:pPr>
              <a:r>
                <a:t/>
              </a:r>
              <a:endParaRPr sz="1400">
                <a:solidFill>
                  <a:srgbClr val="000000"/>
                </a:solidFill>
                <a:latin typeface="Calibri"/>
                <a:ea typeface="Calibri"/>
                <a:cs typeface="Calibri"/>
                <a:sym typeface="Calibri"/>
              </a:endParaRPr>
            </a:p>
          </p:txBody>
        </p:sp>
        <p:cxnSp>
          <p:nvCxnSpPr>
            <p:cNvPr id="625" name="Shape 625"/>
            <p:cNvCxnSpPr/>
            <p:nvPr/>
          </p:nvCxnSpPr>
          <p:spPr>
            <a:xfrm>
              <a:off x="4349353" y="3062653"/>
              <a:ext cx="2057400" cy="0"/>
            </a:xfrm>
            <a:prstGeom prst="straightConnector1">
              <a:avLst/>
            </a:prstGeom>
            <a:noFill/>
            <a:ln cap="flat" cmpd="sng" w="12700">
              <a:solidFill>
                <a:schemeClr val="accent1"/>
              </a:solidFill>
              <a:prstDash val="solid"/>
              <a:miter/>
              <a:headEnd len="med" w="med" type="none"/>
              <a:tailEnd len="lg" w="lg" type="triangle"/>
            </a:ln>
          </p:spPr>
        </p:cxnSp>
        <p:cxnSp>
          <p:nvCxnSpPr>
            <p:cNvPr id="626" name="Shape 626"/>
            <p:cNvCxnSpPr/>
            <p:nvPr/>
          </p:nvCxnSpPr>
          <p:spPr>
            <a:xfrm rot="10800000">
              <a:off x="4349353" y="3315855"/>
              <a:ext cx="2057400" cy="0"/>
            </a:xfrm>
            <a:prstGeom prst="straightConnector1">
              <a:avLst/>
            </a:prstGeom>
            <a:noFill/>
            <a:ln cap="flat" cmpd="sng" w="12700">
              <a:solidFill>
                <a:schemeClr val="accent1"/>
              </a:solidFill>
              <a:prstDash val="solid"/>
              <a:miter/>
              <a:headEnd len="med" w="med" type="none"/>
              <a:tailEnd len="lg" w="lg" type="triangle"/>
            </a:ln>
          </p:spPr>
        </p:cxnSp>
        <p:sp>
          <p:nvSpPr>
            <p:cNvPr id="627" name="Shape 627"/>
            <p:cNvSpPr txBox="1"/>
            <p:nvPr/>
          </p:nvSpPr>
          <p:spPr>
            <a:xfrm>
              <a:off x="4359569" y="2613560"/>
              <a:ext cx="2212520" cy="430886"/>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800">
                  <a:solidFill>
                    <a:srgbClr val="000000"/>
                  </a:solidFill>
                  <a:latin typeface="Calibri"/>
                  <a:ea typeface="Calibri"/>
                  <a:cs typeface="Calibri"/>
                  <a:sym typeface="Calibri"/>
                </a:rPr>
                <a:t>Application Inventories</a:t>
              </a:r>
            </a:p>
            <a:p>
              <a:pPr indent="0" lvl="0" marL="0" marR="0" rtl="0" algn="l">
                <a:spcBef>
                  <a:spcPts val="0"/>
                </a:spcBef>
                <a:buSzPct val="25000"/>
                <a:buNone/>
              </a:pPr>
              <a:r>
                <a:rPr lang="en-US" sz="800">
                  <a:solidFill>
                    <a:srgbClr val="000000"/>
                  </a:solidFill>
                  <a:latin typeface="Calibri"/>
                  <a:ea typeface="Calibri"/>
                  <a:cs typeface="Calibri"/>
                  <a:sym typeface="Calibri"/>
                </a:rPr>
                <a:t>Application execution attempts</a:t>
              </a:r>
            </a:p>
          </p:txBody>
        </p:sp>
        <p:sp>
          <p:nvSpPr>
            <p:cNvPr id="628" name="Shape 628"/>
            <p:cNvSpPr txBox="1"/>
            <p:nvPr/>
          </p:nvSpPr>
          <p:spPr>
            <a:xfrm>
              <a:off x="4416028" y="3369001"/>
              <a:ext cx="2212520" cy="276998"/>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900">
                  <a:solidFill>
                    <a:srgbClr val="000000"/>
                  </a:solidFill>
                  <a:latin typeface="Calibri"/>
                  <a:ea typeface="Calibri"/>
                  <a:cs typeface="Calibri"/>
                  <a:sym typeface="Calibri"/>
                </a:rPr>
                <a:t>Whitelists configuration</a:t>
              </a:r>
            </a:p>
          </p:txBody>
        </p:sp>
        <p:pic>
          <p:nvPicPr>
            <p:cNvPr id="629" name="Shape 629"/>
            <p:cNvPicPr preferRelativeResize="0"/>
            <p:nvPr/>
          </p:nvPicPr>
          <p:blipFill rotWithShape="1">
            <a:blip r:embed="rId9">
              <a:alphaModFix/>
            </a:blip>
            <a:srcRect b="0" l="0" r="0" t="0"/>
            <a:stretch/>
          </p:blipFill>
          <p:spPr>
            <a:xfrm>
              <a:off x="7842478" y="5387055"/>
              <a:ext cx="1219880" cy="1120373"/>
            </a:xfrm>
            <a:prstGeom prst="rect">
              <a:avLst/>
            </a:prstGeom>
            <a:noFill/>
            <a:ln>
              <a:noFill/>
            </a:ln>
          </p:spPr>
        </p:pic>
        <p:cxnSp>
          <p:nvCxnSpPr>
            <p:cNvPr id="630" name="Shape 630"/>
            <p:cNvCxnSpPr/>
            <p:nvPr/>
          </p:nvCxnSpPr>
          <p:spPr>
            <a:xfrm rot="10800000">
              <a:off x="8309032" y="3853815"/>
              <a:ext cx="0" cy="1401140"/>
            </a:xfrm>
            <a:prstGeom prst="straightConnector1">
              <a:avLst/>
            </a:prstGeom>
            <a:noFill/>
            <a:ln cap="flat" cmpd="sng" w="12700">
              <a:solidFill>
                <a:schemeClr val="accent1"/>
              </a:solidFill>
              <a:prstDash val="solid"/>
              <a:miter/>
              <a:headEnd len="med" w="med" type="none"/>
              <a:tailEnd len="lg" w="lg" type="triangle"/>
            </a:ln>
          </p:spPr>
        </p:cxnSp>
        <p:cxnSp>
          <p:nvCxnSpPr>
            <p:cNvPr id="631" name="Shape 631"/>
            <p:cNvCxnSpPr/>
            <p:nvPr/>
          </p:nvCxnSpPr>
          <p:spPr>
            <a:xfrm>
              <a:off x="8569947" y="3853814"/>
              <a:ext cx="0" cy="1376202"/>
            </a:xfrm>
            <a:prstGeom prst="straightConnector1">
              <a:avLst/>
            </a:prstGeom>
            <a:noFill/>
            <a:ln cap="flat" cmpd="sng" w="12700">
              <a:solidFill>
                <a:schemeClr val="accent1"/>
              </a:solidFill>
              <a:prstDash val="solid"/>
              <a:miter/>
              <a:headEnd len="med" w="med" type="none"/>
              <a:tailEnd len="lg" w="lg" type="triangle"/>
            </a:ln>
          </p:spPr>
        </p:cxnSp>
        <p:sp>
          <p:nvSpPr>
            <p:cNvPr id="632" name="Shape 632"/>
            <p:cNvSpPr txBox="1"/>
            <p:nvPr/>
          </p:nvSpPr>
          <p:spPr>
            <a:xfrm rot="-5400000">
              <a:off x="6902679" y="4163570"/>
              <a:ext cx="2125750" cy="738664"/>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900">
                  <a:solidFill>
                    <a:srgbClr val="000000"/>
                  </a:solidFill>
                  <a:latin typeface="Calibri"/>
                  <a:ea typeface="Calibri"/>
                  <a:cs typeface="Calibri"/>
                  <a:sym typeface="Calibri"/>
                </a:rPr>
                <a:t>Policy Settings</a:t>
              </a:r>
            </a:p>
            <a:p>
              <a:pPr indent="0" lvl="0" marL="0" marR="0" rtl="0" algn="ctr">
                <a:spcBef>
                  <a:spcPts val="0"/>
                </a:spcBef>
                <a:buSzPct val="25000"/>
                <a:buNone/>
              </a:pPr>
              <a:r>
                <a:rPr lang="en-US" sz="900">
                  <a:solidFill>
                    <a:srgbClr val="000000"/>
                  </a:solidFill>
                  <a:latin typeface="Calibri"/>
                  <a:ea typeface="Calibri"/>
                  <a:cs typeface="Calibri"/>
                  <a:sym typeface="Calibri"/>
                </a:rPr>
                <a:t>Application inventory management</a:t>
              </a:r>
            </a:p>
          </p:txBody>
        </p:sp>
        <p:sp>
          <p:nvSpPr>
            <p:cNvPr id="633" name="Shape 633"/>
            <p:cNvSpPr txBox="1"/>
            <p:nvPr/>
          </p:nvSpPr>
          <p:spPr>
            <a:xfrm rot="-5400000">
              <a:off x="8281442" y="4219397"/>
              <a:ext cx="1054809" cy="553997"/>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900">
                  <a:solidFill>
                    <a:srgbClr val="000000"/>
                  </a:solidFill>
                  <a:latin typeface="Calibri"/>
                  <a:ea typeface="Calibri"/>
                  <a:cs typeface="Calibri"/>
                  <a:sym typeface="Calibri"/>
                </a:rPr>
                <a:t>Reports &amp; Notifications</a:t>
              </a:r>
            </a:p>
          </p:txBody>
        </p:sp>
      </p:gr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8" name="Shape 638"/>
        <p:cNvGrpSpPr/>
        <p:nvPr/>
      </p:nvGrpSpPr>
      <p:grpSpPr>
        <a:xfrm>
          <a:off x="0" y="0"/>
          <a:ext cx="0" cy="0"/>
          <a:chOff x="0" y="0"/>
          <a:chExt cx="0" cy="0"/>
        </a:xfrm>
      </p:grpSpPr>
      <p:sp>
        <p:nvSpPr>
          <p:cNvPr id="639" name="Shape 639"/>
          <p:cNvSpPr txBox="1"/>
          <p:nvPr>
            <p:ph type="title"/>
          </p:nvPr>
        </p:nvSpPr>
        <p:spPr>
          <a:xfrm>
            <a:off x="285750" y="285750"/>
            <a:ext cx="8001000" cy="572700"/>
          </a:xfrm>
          <a:prstGeom prst="rect">
            <a:avLst/>
          </a:prstGeom>
          <a:noFill/>
          <a:ln>
            <a:noFill/>
          </a:ln>
        </p:spPr>
        <p:txBody>
          <a:bodyPr anchorCtr="0" anchor="ctr" bIns="34350" lIns="68750" rIns="68750" tIns="34350">
            <a:noAutofit/>
          </a:bodyPr>
          <a:lstStyle/>
          <a:p>
            <a:pPr indent="0" lvl="0" marL="0" marR="0" rtl="0" algn="l">
              <a:lnSpc>
                <a:spcPct val="90000"/>
              </a:lnSpc>
              <a:spcBef>
                <a:spcPts val="0"/>
              </a:spcBef>
              <a:buClr>
                <a:schemeClr val="dk1"/>
              </a:buClr>
              <a:buSzPct val="25000"/>
              <a:buFont typeface="Calibri"/>
              <a:buNone/>
            </a:pPr>
            <a:r>
              <a:rPr b="1" i="0" lang="en-US" sz="1700" u="none" cap="none" strike="noStrike">
                <a:solidFill>
                  <a:schemeClr val="dk1"/>
                </a:solidFill>
                <a:latin typeface="Calibri"/>
                <a:ea typeface="Calibri"/>
                <a:cs typeface="Calibri"/>
                <a:sym typeface="Calibri"/>
              </a:rPr>
              <a:t>App Control / Whitelisting Features</a:t>
            </a:r>
          </a:p>
        </p:txBody>
      </p:sp>
      <p:sp>
        <p:nvSpPr>
          <p:cNvPr id="640" name="Shape 640"/>
          <p:cNvSpPr txBox="1"/>
          <p:nvPr>
            <p:ph idx="12" type="sldNum"/>
          </p:nvPr>
        </p:nvSpPr>
        <p:spPr>
          <a:xfrm>
            <a:off x="1467054" y="4801437"/>
            <a:ext cx="286500" cy="1551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grpSp>
        <p:nvGrpSpPr>
          <p:cNvPr id="641" name="Shape 641"/>
          <p:cNvGrpSpPr/>
          <p:nvPr/>
        </p:nvGrpSpPr>
        <p:grpSpPr>
          <a:xfrm>
            <a:off x="400050" y="881371"/>
            <a:ext cx="7715249" cy="3724650"/>
            <a:chOff x="0" y="30836"/>
            <a:chExt cx="10286999" cy="4966200"/>
          </a:xfrm>
        </p:grpSpPr>
        <p:sp>
          <p:nvSpPr>
            <p:cNvPr id="642" name="Shape 642"/>
            <p:cNvSpPr/>
            <p:nvPr/>
          </p:nvSpPr>
          <p:spPr>
            <a:xfrm>
              <a:off x="0" y="30836"/>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43" name="Shape 643"/>
            <p:cNvSpPr txBox="1"/>
            <p:nvPr/>
          </p:nvSpPr>
          <p:spPr>
            <a:xfrm>
              <a:off x="0" y="30836"/>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Application Whitelisting with “Default-deny”</a:t>
              </a:r>
            </a:p>
          </p:txBody>
        </p:sp>
        <p:sp>
          <p:nvSpPr>
            <p:cNvPr id="644" name="Shape 644"/>
            <p:cNvSpPr/>
            <p:nvPr/>
          </p:nvSpPr>
          <p:spPr>
            <a:xfrm>
              <a:off x="2571749" y="30836"/>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45" name="Shape 645"/>
            <p:cNvSpPr/>
            <p:nvPr/>
          </p:nvSpPr>
          <p:spPr>
            <a:xfrm>
              <a:off x="3291839" y="30836"/>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46" name="Shape 646"/>
            <p:cNvSpPr txBox="1"/>
            <p:nvPr/>
          </p:nvSpPr>
          <p:spPr>
            <a:xfrm>
              <a:off x="3291839" y="30836"/>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“Default Deny” ensures that any application which was not pre-authorized - included in the whitelist by IT Administrator - will be denied from execution, by default.</a:t>
              </a:r>
            </a:p>
          </p:txBody>
        </p:sp>
        <p:sp>
          <p:nvSpPr>
            <p:cNvPr id="647" name="Shape 647"/>
            <p:cNvSpPr/>
            <p:nvPr/>
          </p:nvSpPr>
          <p:spPr>
            <a:xfrm>
              <a:off x="0" y="756237"/>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48" name="Shape 648"/>
            <p:cNvSpPr txBox="1"/>
            <p:nvPr/>
          </p:nvSpPr>
          <p:spPr>
            <a:xfrm>
              <a:off x="0" y="756237"/>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Automatic Whitelist Updates</a:t>
              </a:r>
            </a:p>
          </p:txBody>
        </p:sp>
        <p:sp>
          <p:nvSpPr>
            <p:cNvPr id="649" name="Shape 649"/>
            <p:cNvSpPr/>
            <p:nvPr/>
          </p:nvSpPr>
          <p:spPr>
            <a:xfrm>
              <a:off x="2571749" y="756237"/>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50" name="Shape 650"/>
            <p:cNvSpPr/>
            <p:nvPr/>
          </p:nvSpPr>
          <p:spPr>
            <a:xfrm>
              <a:off x="3291839" y="756237"/>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51" name="Shape 651"/>
            <p:cNvSpPr txBox="1"/>
            <p:nvPr/>
          </p:nvSpPr>
          <p:spPr>
            <a:xfrm>
              <a:off x="3291839" y="756237"/>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Automates whitelist updates based on trust policies, including: trusted updater and trusted publisher</a:t>
              </a:r>
            </a:p>
          </p:txBody>
        </p:sp>
        <p:sp>
          <p:nvSpPr>
            <p:cNvPr id="652" name="Shape 652"/>
            <p:cNvSpPr/>
            <p:nvPr/>
          </p:nvSpPr>
          <p:spPr>
            <a:xfrm>
              <a:off x="0" y="1481637"/>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53" name="Shape 653"/>
            <p:cNvSpPr txBox="1"/>
            <p:nvPr/>
          </p:nvSpPr>
          <p:spPr>
            <a:xfrm>
              <a:off x="0" y="1481637"/>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Test (Monitor) Mode</a:t>
              </a:r>
            </a:p>
          </p:txBody>
        </p:sp>
        <p:sp>
          <p:nvSpPr>
            <p:cNvPr id="654" name="Shape 654"/>
            <p:cNvSpPr/>
            <p:nvPr/>
          </p:nvSpPr>
          <p:spPr>
            <a:xfrm>
              <a:off x="2571749" y="1481637"/>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55" name="Shape 655"/>
            <p:cNvSpPr/>
            <p:nvPr/>
          </p:nvSpPr>
          <p:spPr>
            <a:xfrm>
              <a:off x="3291839" y="1481637"/>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56" name="Shape 656"/>
            <p:cNvSpPr txBox="1"/>
            <p:nvPr/>
          </p:nvSpPr>
          <p:spPr>
            <a:xfrm>
              <a:off x="3291839" y="1481637"/>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Allows administrators to observe and audit whitelisting policies to ensure business needs and security considerations are achieved before enforcement actions are applied (Production Mode).	 </a:t>
              </a:r>
            </a:p>
          </p:txBody>
        </p:sp>
        <p:sp>
          <p:nvSpPr>
            <p:cNvPr id="657" name="Shape 657"/>
            <p:cNvSpPr/>
            <p:nvPr/>
          </p:nvSpPr>
          <p:spPr>
            <a:xfrm>
              <a:off x="0" y="2207036"/>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58" name="Shape 658"/>
            <p:cNvSpPr txBox="1"/>
            <p:nvPr/>
          </p:nvSpPr>
          <p:spPr>
            <a:xfrm>
              <a:off x="0" y="2207036"/>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Application Inventory</a:t>
              </a:r>
            </a:p>
          </p:txBody>
        </p:sp>
        <p:sp>
          <p:nvSpPr>
            <p:cNvPr id="659" name="Shape 659"/>
            <p:cNvSpPr/>
            <p:nvPr/>
          </p:nvSpPr>
          <p:spPr>
            <a:xfrm>
              <a:off x="2571749" y="2207036"/>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60" name="Shape 660"/>
            <p:cNvSpPr/>
            <p:nvPr/>
          </p:nvSpPr>
          <p:spPr>
            <a:xfrm>
              <a:off x="3291839" y="2207036"/>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61" name="Shape 661"/>
            <p:cNvSpPr txBox="1"/>
            <p:nvPr/>
          </p:nvSpPr>
          <p:spPr>
            <a:xfrm>
              <a:off x="3291839" y="2207036"/>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Aggregates all data collected from endpoints and provides grouping and filtering options for application policy management. </a:t>
              </a:r>
            </a:p>
          </p:txBody>
        </p:sp>
        <p:sp>
          <p:nvSpPr>
            <p:cNvPr id="662" name="Shape 662"/>
            <p:cNvSpPr/>
            <p:nvPr/>
          </p:nvSpPr>
          <p:spPr>
            <a:xfrm>
              <a:off x="0" y="2932436"/>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63" name="Shape 663"/>
            <p:cNvSpPr txBox="1"/>
            <p:nvPr/>
          </p:nvSpPr>
          <p:spPr>
            <a:xfrm>
              <a:off x="0" y="2932436"/>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Application Event Log</a:t>
              </a:r>
            </a:p>
          </p:txBody>
        </p:sp>
        <p:sp>
          <p:nvSpPr>
            <p:cNvPr id="664" name="Shape 664"/>
            <p:cNvSpPr/>
            <p:nvPr/>
          </p:nvSpPr>
          <p:spPr>
            <a:xfrm>
              <a:off x="2571749" y="2932436"/>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65" name="Shape 665"/>
            <p:cNvSpPr/>
            <p:nvPr/>
          </p:nvSpPr>
          <p:spPr>
            <a:xfrm>
              <a:off x="3291839" y="2932436"/>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66" name="Shape 666"/>
            <p:cNvSpPr txBox="1"/>
            <p:nvPr/>
          </p:nvSpPr>
          <p:spPr>
            <a:xfrm>
              <a:off x="3291839" y="2932436"/>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Provides powerful log analysis and reporting while delivering necessary visibility into endpoint events, including All denied application events and Test mode events.</a:t>
              </a:r>
            </a:p>
          </p:txBody>
        </p:sp>
        <p:sp>
          <p:nvSpPr>
            <p:cNvPr id="667" name="Shape 667"/>
            <p:cNvSpPr/>
            <p:nvPr/>
          </p:nvSpPr>
          <p:spPr>
            <a:xfrm>
              <a:off x="0" y="3657837"/>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68" name="Shape 668"/>
            <p:cNvSpPr txBox="1"/>
            <p:nvPr/>
          </p:nvSpPr>
          <p:spPr>
            <a:xfrm>
              <a:off x="0" y="3657837"/>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Denied Application Policy</a:t>
              </a:r>
            </a:p>
          </p:txBody>
        </p:sp>
        <p:sp>
          <p:nvSpPr>
            <p:cNvPr id="669" name="Shape 669"/>
            <p:cNvSpPr/>
            <p:nvPr/>
          </p:nvSpPr>
          <p:spPr>
            <a:xfrm>
              <a:off x="2571749" y="3657837"/>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70" name="Shape 670"/>
            <p:cNvSpPr/>
            <p:nvPr/>
          </p:nvSpPr>
          <p:spPr>
            <a:xfrm>
              <a:off x="3291839" y="3657837"/>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71" name="Shape 671"/>
            <p:cNvSpPr txBox="1"/>
            <p:nvPr/>
          </p:nvSpPr>
          <p:spPr>
            <a:xfrm>
              <a:off x="3291839" y="3657837"/>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Discovered applications in the Application Library can be easily added to a denied application policy and prevented from executing.</a:t>
              </a:r>
            </a:p>
          </p:txBody>
        </p:sp>
        <p:sp>
          <p:nvSpPr>
            <p:cNvPr id="672" name="Shape 672"/>
            <p:cNvSpPr/>
            <p:nvPr/>
          </p:nvSpPr>
          <p:spPr>
            <a:xfrm>
              <a:off x="0" y="4383237"/>
              <a:ext cx="2571749" cy="613800"/>
            </a:xfrm>
            <a:prstGeom prst="rect">
              <a:avLst/>
            </a:prstGeom>
            <a:noFill/>
            <a:ln>
              <a:noFill/>
            </a:ln>
          </p:spPr>
          <p:txBody>
            <a:bodyPr anchorCtr="0" anchor="ctr" bIns="68750" lIns="68750" rIns="68750" tIns="68750">
              <a:noAutofit/>
            </a:bodyPr>
            <a:lstStyle/>
            <a:p>
              <a:pPr lvl="0">
                <a:spcBef>
                  <a:spcPts val="0"/>
                </a:spcBef>
                <a:buNone/>
              </a:pPr>
              <a:r>
                <a:t/>
              </a:r>
              <a:endParaRPr/>
            </a:p>
          </p:txBody>
        </p:sp>
        <p:sp>
          <p:nvSpPr>
            <p:cNvPr id="673" name="Shape 673"/>
            <p:cNvSpPr txBox="1"/>
            <p:nvPr/>
          </p:nvSpPr>
          <p:spPr>
            <a:xfrm>
              <a:off x="0" y="4383237"/>
              <a:ext cx="2571749" cy="613800"/>
            </a:xfrm>
            <a:prstGeom prst="rect">
              <a:avLst/>
            </a:prstGeom>
            <a:noFill/>
            <a:ln>
              <a:noFill/>
            </a:ln>
          </p:spPr>
          <p:txBody>
            <a:bodyPr anchorCtr="0" anchor="ctr" bIns="22900" lIns="64150" rIns="64150" tIns="22900">
              <a:noAutofit/>
            </a:bodyPr>
            <a:lstStyle/>
            <a:p>
              <a:pPr indent="0" lvl="0" marL="0" marR="0" rtl="0" algn="r">
                <a:lnSpc>
                  <a:spcPct val="90000"/>
                </a:lnSpc>
                <a:spcBef>
                  <a:spcPts val="0"/>
                </a:spcBef>
                <a:spcAft>
                  <a:spcPts val="0"/>
                </a:spcAft>
                <a:buClr>
                  <a:schemeClr val="dk1"/>
                </a:buClr>
                <a:buSzPct val="25000"/>
                <a:buFont typeface="Calibri"/>
                <a:buNone/>
              </a:pPr>
              <a:r>
                <a:rPr b="1" lang="en-US" sz="900">
                  <a:solidFill>
                    <a:schemeClr val="dk1"/>
                  </a:solidFill>
                  <a:latin typeface="Calibri"/>
                  <a:ea typeface="Calibri"/>
                  <a:cs typeface="Calibri"/>
                  <a:sym typeface="Calibri"/>
                </a:rPr>
                <a:t>Offline Computer Protection</a:t>
              </a:r>
            </a:p>
          </p:txBody>
        </p:sp>
        <p:sp>
          <p:nvSpPr>
            <p:cNvPr id="674" name="Shape 674"/>
            <p:cNvSpPr/>
            <p:nvPr/>
          </p:nvSpPr>
          <p:spPr>
            <a:xfrm>
              <a:off x="2571749" y="4383237"/>
              <a:ext cx="514350" cy="613800"/>
            </a:xfrm>
            <a:prstGeom prst="leftBrace">
              <a:avLst>
                <a:gd fmla="val 35000" name="adj1"/>
                <a:gd fmla="val 50000" name="adj2"/>
              </a:avLst>
            </a:prstGeom>
            <a:noFill/>
            <a:ln cap="flat" cmpd="sng" w="9525">
              <a:solidFill>
                <a:srgbClr val="354254"/>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75" name="Shape 675"/>
            <p:cNvSpPr/>
            <p:nvPr/>
          </p:nvSpPr>
          <p:spPr>
            <a:xfrm>
              <a:off x="3291839" y="4383237"/>
              <a:ext cx="6995160" cy="613800"/>
            </a:xfrm>
            <a:prstGeom prst="rect">
              <a:avLst/>
            </a:prstGeom>
            <a:solidFill>
              <a:schemeClr val="lt1"/>
            </a:solidFill>
            <a:ln cap="flat" cmpd="sng" w="9525">
              <a:solidFill>
                <a:srgbClr val="A5A5A5"/>
              </a:solidFill>
              <a:prstDash val="solid"/>
              <a:round/>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676" name="Shape 676"/>
            <p:cNvSpPr txBox="1"/>
            <p:nvPr/>
          </p:nvSpPr>
          <p:spPr>
            <a:xfrm>
              <a:off x="3291839" y="4383237"/>
              <a:ext cx="6995160" cy="613800"/>
            </a:xfrm>
            <a:prstGeom prst="rect">
              <a:avLst/>
            </a:prstGeom>
            <a:noFill/>
            <a:ln>
              <a:noFill/>
            </a:ln>
          </p:spPr>
          <p:txBody>
            <a:bodyPr anchorCtr="0" anchor="ctr" bIns="31500" lIns="31500" rIns="31500" tIns="31500">
              <a:noAutofit/>
            </a:bodyPr>
            <a:lstStyle/>
            <a:p>
              <a:pPr indent="-38100" lvl="1" marL="38100" marR="0" rtl="0" algn="l">
                <a:lnSpc>
                  <a:spcPct val="90000"/>
                </a:lnSpc>
                <a:spcBef>
                  <a:spcPts val="0"/>
                </a:spcBef>
                <a:spcAft>
                  <a:spcPts val="0"/>
                </a:spcAft>
                <a:buClr>
                  <a:schemeClr val="dk1"/>
                </a:buClr>
                <a:buSzPct val="100000"/>
                <a:buFont typeface="Calibri"/>
                <a:buChar char="•"/>
              </a:pPr>
              <a:r>
                <a:rPr b="0" i="0" lang="en-US" sz="800" u="none" cap="none" strike="noStrike">
                  <a:solidFill>
                    <a:schemeClr val="dk1"/>
                  </a:solidFill>
                  <a:latin typeface="Calibri"/>
                  <a:ea typeface="Calibri"/>
                  <a:cs typeface="Calibri"/>
                  <a:sym typeface="Calibri"/>
                </a:rPr>
                <a:t>Enforces whitelist on endpoints, regardless of whether or not they are connected to the network</a:t>
              </a:r>
            </a:p>
          </p:txBody>
        </p:sp>
      </p:gr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0" name="Shape 680"/>
        <p:cNvGrpSpPr/>
        <p:nvPr/>
      </p:nvGrpSpPr>
      <p:grpSpPr>
        <a:xfrm>
          <a:off x="0" y="0"/>
          <a:ext cx="0" cy="0"/>
          <a:chOff x="0" y="0"/>
          <a:chExt cx="0" cy="0"/>
        </a:xfrm>
      </p:grpSpPr>
      <p:sp>
        <p:nvSpPr>
          <p:cNvPr id="681" name="Shape 681"/>
          <p:cNvSpPr txBox="1"/>
          <p:nvPr>
            <p:ph type="title"/>
          </p:nvPr>
        </p:nvSpPr>
        <p:spPr>
          <a:xfrm>
            <a:off x="324953" y="270242"/>
            <a:ext cx="8476200" cy="572700"/>
          </a:xfrm>
          <a:prstGeom prst="rect">
            <a:avLst/>
          </a:prstGeom>
          <a:noFill/>
          <a:ln>
            <a:noFill/>
          </a:ln>
        </p:spPr>
        <p:txBody>
          <a:bodyPr anchorCtr="0" anchor="ctr" bIns="34350" lIns="68750" rIns="68750" tIns="34350">
            <a:noAutofit/>
          </a:bodyPr>
          <a:lstStyle/>
          <a:p>
            <a:pPr indent="0" lvl="0" marL="0" marR="0" rtl="0" algn="l">
              <a:lnSpc>
                <a:spcPct val="90000"/>
              </a:lnSpc>
              <a:spcBef>
                <a:spcPts val="0"/>
              </a:spcBef>
              <a:buClr>
                <a:schemeClr val="dk1"/>
              </a:buClr>
              <a:buSzPct val="25000"/>
              <a:buFont typeface="Calibri"/>
              <a:buNone/>
            </a:pPr>
            <a:r>
              <a:rPr b="1" i="0" lang="en-US" sz="1700" u="none" cap="none" strike="noStrike">
                <a:solidFill>
                  <a:schemeClr val="dk1"/>
                </a:solidFill>
                <a:latin typeface="Calibri"/>
                <a:ea typeface="Calibri"/>
                <a:cs typeface="Calibri"/>
                <a:sym typeface="Calibri"/>
              </a:rPr>
              <a:t>APP Control Whitelisting USAGE Scenarios</a:t>
            </a:r>
          </a:p>
        </p:txBody>
      </p:sp>
      <p:sp>
        <p:nvSpPr>
          <p:cNvPr id="682" name="Shape 682"/>
          <p:cNvSpPr txBox="1"/>
          <p:nvPr>
            <p:ph idx="12" type="sldNum"/>
          </p:nvPr>
        </p:nvSpPr>
        <p:spPr>
          <a:xfrm>
            <a:off x="1467054" y="4801437"/>
            <a:ext cx="286500" cy="155100"/>
          </a:xfrm>
          <a:prstGeom prst="rect">
            <a:avLst/>
          </a:prstGeom>
          <a:noFill/>
          <a:ln>
            <a:noFill/>
          </a:ln>
        </p:spPr>
        <p:txBody>
          <a:bodyPr anchorCtr="0" anchor="ctr" bIns="34350" lIns="68750" rIns="68750" tIns="34350">
            <a:noAutofit/>
          </a:bodyPr>
          <a:lstStyle/>
          <a:p>
            <a:pPr indent="0" lvl="0" marL="0" marR="0" rtl="0" algn="r">
              <a:spcBef>
                <a:spcPts val="0"/>
              </a:spcBef>
              <a:buSzPct val="25000"/>
              <a:buNone/>
            </a:pPr>
            <a:fld id="{00000000-1234-1234-1234-123412341234}" type="slidenum">
              <a:rPr lang="en-US" sz="900">
                <a:solidFill>
                  <a:srgbClr val="888888"/>
                </a:solidFill>
                <a:latin typeface="Calibri"/>
                <a:ea typeface="Calibri"/>
                <a:cs typeface="Calibri"/>
                <a:sym typeface="Calibri"/>
              </a:rPr>
              <a:t>‹#›</a:t>
            </a:fld>
          </a:p>
        </p:txBody>
      </p:sp>
      <p:sp>
        <p:nvSpPr>
          <p:cNvPr id="683" name="Shape 683"/>
          <p:cNvSpPr txBox="1"/>
          <p:nvPr/>
        </p:nvSpPr>
        <p:spPr>
          <a:xfrm>
            <a:off x="3350177" y="1051302"/>
            <a:ext cx="4822199" cy="2885400"/>
          </a:xfrm>
          <a:prstGeom prst="rect">
            <a:avLst/>
          </a:prstGeom>
          <a:noFill/>
          <a:ln>
            <a:noFill/>
          </a:ln>
        </p:spPr>
        <p:txBody>
          <a:bodyPr anchorCtr="0" anchor="t" bIns="34350" lIns="68750" rIns="68750" tIns="34350">
            <a:noAutofit/>
          </a:bodyPr>
          <a:lstStyle/>
          <a:p>
            <a:pPr indent="-215900" lvl="0" marL="215900" marR="0" rtl="0" algn="l">
              <a:spcBef>
                <a:spcPts val="0"/>
              </a:spcBef>
              <a:spcAft>
                <a:spcPts val="0"/>
              </a:spcAft>
              <a:buClr>
                <a:schemeClr val="dk1"/>
              </a:buClr>
              <a:buSzPct val="100000"/>
              <a:buFont typeface="Arial"/>
              <a:buChar char="•"/>
            </a:pPr>
            <a:r>
              <a:rPr lang="en-US" sz="1200">
                <a:solidFill>
                  <a:schemeClr val="dk1"/>
                </a:solidFill>
                <a:latin typeface="Calibri"/>
                <a:ea typeface="Calibri"/>
                <a:cs typeface="Calibri"/>
                <a:sym typeface="Calibri"/>
              </a:rPr>
              <a:t>Application Control / Whitelisting is suitable for environments where security requirements are medium/high and flexibility requirements are medium/low. E.g. Critical Servers, PLC (Programmable Logic Controller) or SCADA environments, ATMs, POS, Workstations with little change like Call Center Workstations or workstations in highly regulated industries like Healthcare or Finance.</a:t>
            </a:r>
          </a:p>
          <a:p>
            <a:pPr indent="-215900" lvl="0" marL="215900" marR="0" rtl="0" algn="l">
              <a:spcBef>
                <a:spcPts val="900"/>
              </a:spcBef>
              <a:spcAft>
                <a:spcPts val="0"/>
              </a:spcAft>
              <a:buClr>
                <a:schemeClr val="dk1"/>
              </a:buClr>
              <a:buSzPct val="100000"/>
              <a:buFont typeface="Arial"/>
              <a:buChar char="•"/>
            </a:pPr>
            <a:r>
              <a:rPr lang="en-US" sz="1200">
                <a:solidFill>
                  <a:schemeClr val="dk1"/>
                </a:solidFill>
                <a:latin typeface="Calibri"/>
                <a:ea typeface="Calibri"/>
                <a:cs typeface="Calibri"/>
                <a:sym typeface="Calibri"/>
              </a:rPr>
              <a:t>Application Control / Whitelisting implementation is more challenging in environments where high flexibility and speed of change is necessary. In scenarios where new applications are often installed (e.g. developer workstations) or high flexibility is requested (Executive’s Laptops) other controls, like Application Control / Blacklisting might be more suitable.</a:t>
            </a:r>
          </a:p>
          <a:p>
            <a:pPr indent="-215900" lvl="0" marL="215900" marR="0" rtl="0" algn="l">
              <a:spcBef>
                <a:spcPts val="900"/>
              </a:spcBef>
              <a:spcAft>
                <a:spcPts val="0"/>
              </a:spcAft>
              <a:buClr>
                <a:schemeClr val="dk1"/>
              </a:buClr>
              <a:buFont typeface="Arial"/>
              <a:buNone/>
            </a:pPr>
            <a:r>
              <a:t/>
            </a:r>
            <a:endParaRPr sz="1200">
              <a:solidFill>
                <a:schemeClr val="dk1"/>
              </a:solidFill>
              <a:latin typeface="Calibri"/>
              <a:ea typeface="Calibri"/>
              <a:cs typeface="Calibri"/>
              <a:sym typeface="Calibri"/>
            </a:endParaRPr>
          </a:p>
        </p:txBody>
      </p:sp>
      <p:grpSp>
        <p:nvGrpSpPr>
          <p:cNvPr id="684" name="Shape 684"/>
          <p:cNvGrpSpPr/>
          <p:nvPr/>
        </p:nvGrpSpPr>
        <p:grpSpPr>
          <a:xfrm>
            <a:off x="573514" y="856674"/>
            <a:ext cx="2776663" cy="2602236"/>
            <a:chOff x="764685" y="1142233"/>
            <a:chExt cx="3702217" cy="3469648"/>
          </a:xfrm>
        </p:grpSpPr>
        <p:sp>
          <p:nvSpPr>
            <p:cNvPr id="685" name="Shape 685"/>
            <p:cNvSpPr/>
            <p:nvPr/>
          </p:nvSpPr>
          <p:spPr>
            <a:xfrm>
              <a:off x="1526612" y="1770715"/>
              <a:ext cx="1109980" cy="2219963"/>
            </a:xfrm>
            <a:prstGeom prst="roundRect">
              <a:avLst>
                <a:gd fmla="val 16667" name="adj"/>
              </a:avLst>
            </a:prstGeom>
            <a:solidFill>
              <a:schemeClr val="accent6">
                <a:alpha val="24705"/>
              </a:schemeClr>
            </a:solidFill>
            <a:ln cap="flat" cmpd="sng" w="12700">
              <a:solidFill>
                <a:srgbClr val="517E33"/>
              </a:solidFill>
              <a:prstDash val="solid"/>
              <a:miter/>
              <a:headEnd len="med" w="med" type="none"/>
              <a:tailEnd len="med" w="med" type="none"/>
            </a:ln>
          </p:spPr>
          <p:txBody>
            <a:bodyPr anchorCtr="0" anchor="ctr" bIns="34350" lIns="68750" rIns="68750" tIns="34350">
              <a:noAutofit/>
            </a:bodyPr>
            <a:lstStyle/>
            <a:p>
              <a:pPr indent="0" lvl="0" marL="0" marR="0" rtl="0" algn="ctr">
                <a:spcBef>
                  <a:spcPts val="0"/>
                </a:spcBef>
                <a:buNone/>
              </a:pPr>
              <a:r>
                <a:t/>
              </a:r>
              <a:endParaRPr sz="1400">
                <a:solidFill>
                  <a:schemeClr val="lt1"/>
                </a:solidFill>
                <a:latin typeface="Calibri"/>
                <a:ea typeface="Calibri"/>
                <a:cs typeface="Calibri"/>
                <a:sym typeface="Calibri"/>
              </a:endParaRPr>
            </a:p>
          </p:txBody>
        </p:sp>
        <p:cxnSp>
          <p:nvCxnSpPr>
            <p:cNvPr id="686" name="Shape 686"/>
            <p:cNvCxnSpPr/>
            <p:nvPr/>
          </p:nvCxnSpPr>
          <p:spPr>
            <a:xfrm rot="10800000">
              <a:off x="1466612" y="1770715"/>
              <a:ext cx="0" cy="2279962"/>
            </a:xfrm>
            <a:prstGeom prst="straightConnector1">
              <a:avLst/>
            </a:prstGeom>
            <a:noFill/>
            <a:ln cap="flat" cmpd="sng" w="9525">
              <a:solidFill>
                <a:schemeClr val="accent1"/>
              </a:solidFill>
              <a:prstDash val="solid"/>
              <a:miter/>
              <a:headEnd len="med" w="med" type="none"/>
              <a:tailEnd len="lg" w="lg" type="triangle"/>
            </a:ln>
          </p:spPr>
        </p:cxnSp>
        <p:cxnSp>
          <p:nvCxnSpPr>
            <p:cNvPr id="687" name="Shape 687"/>
            <p:cNvCxnSpPr/>
            <p:nvPr/>
          </p:nvCxnSpPr>
          <p:spPr>
            <a:xfrm>
              <a:off x="1466613" y="4050676"/>
              <a:ext cx="2339960" cy="0"/>
            </a:xfrm>
            <a:prstGeom prst="straightConnector1">
              <a:avLst/>
            </a:prstGeom>
            <a:noFill/>
            <a:ln cap="flat" cmpd="sng" w="9525">
              <a:solidFill>
                <a:schemeClr val="accent1"/>
              </a:solidFill>
              <a:prstDash val="solid"/>
              <a:miter/>
              <a:headEnd len="med" w="med" type="none"/>
              <a:tailEnd len="lg" w="lg" type="triangle"/>
            </a:ln>
          </p:spPr>
        </p:cxnSp>
        <p:cxnSp>
          <p:nvCxnSpPr>
            <p:cNvPr id="688" name="Shape 688"/>
            <p:cNvCxnSpPr/>
            <p:nvPr/>
          </p:nvCxnSpPr>
          <p:spPr>
            <a:xfrm>
              <a:off x="1466612" y="2850696"/>
              <a:ext cx="2279962" cy="0"/>
            </a:xfrm>
            <a:prstGeom prst="straightConnector1">
              <a:avLst/>
            </a:prstGeom>
            <a:noFill/>
            <a:ln cap="flat" cmpd="sng" w="9525">
              <a:solidFill>
                <a:schemeClr val="accent1"/>
              </a:solidFill>
              <a:prstDash val="solid"/>
              <a:miter/>
              <a:headEnd len="med" w="med" type="none"/>
              <a:tailEnd len="med" w="med" type="none"/>
            </a:ln>
          </p:spPr>
        </p:cxnSp>
        <p:cxnSp>
          <p:nvCxnSpPr>
            <p:cNvPr id="689" name="Shape 689"/>
            <p:cNvCxnSpPr/>
            <p:nvPr/>
          </p:nvCxnSpPr>
          <p:spPr>
            <a:xfrm rot="5400000">
              <a:off x="1526611" y="2910695"/>
              <a:ext cx="2279962" cy="0"/>
            </a:xfrm>
            <a:prstGeom prst="straightConnector1">
              <a:avLst/>
            </a:prstGeom>
            <a:noFill/>
            <a:ln cap="flat" cmpd="sng" w="9525">
              <a:solidFill>
                <a:schemeClr val="accent1"/>
              </a:solidFill>
              <a:prstDash val="solid"/>
              <a:miter/>
              <a:headEnd len="med" w="med" type="none"/>
              <a:tailEnd len="med" w="med" type="none"/>
            </a:ln>
          </p:spPr>
        </p:cxnSp>
        <p:sp>
          <p:nvSpPr>
            <p:cNvPr id="690" name="Shape 690"/>
            <p:cNvSpPr txBox="1"/>
            <p:nvPr/>
          </p:nvSpPr>
          <p:spPr>
            <a:xfrm rot="-5400000">
              <a:off x="-212504" y="2747904"/>
              <a:ext cx="2308323" cy="353943"/>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dk1"/>
                  </a:solidFill>
                  <a:latin typeface="Calibri"/>
                  <a:ea typeface="Calibri"/>
                  <a:cs typeface="Calibri"/>
                  <a:sym typeface="Calibri"/>
                </a:rPr>
                <a:t>Security Requirements</a:t>
              </a:r>
            </a:p>
          </p:txBody>
        </p:sp>
        <p:sp>
          <p:nvSpPr>
            <p:cNvPr id="691" name="Shape 691"/>
            <p:cNvSpPr txBox="1"/>
            <p:nvPr/>
          </p:nvSpPr>
          <p:spPr>
            <a:xfrm rot="-5400000">
              <a:off x="72188" y="2753961"/>
              <a:ext cx="2308323" cy="353943"/>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dk1"/>
                  </a:solidFill>
                  <a:latin typeface="Calibri"/>
                  <a:ea typeface="Calibri"/>
                  <a:cs typeface="Calibri"/>
                  <a:sym typeface="Calibri"/>
                </a:rPr>
                <a:t>Low	High</a:t>
              </a:r>
            </a:p>
          </p:txBody>
        </p:sp>
        <p:sp>
          <p:nvSpPr>
            <p:cNvPr id="692" name="Shape 692"/>
            <p:cNvSpPr txBox="1"/>
            <p:nvPr/>
          </p:nvSpPr>
          <p:spPr>
            <a:xfrm>
              <a:off x="1728957" y="4350271"/>
              <a:ext cx="1755272" cy="261609"/>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dk1"/>
                  </a:solidFill>
                  <a:latin typeface="Calibri"/>
                  <a:ea typeface="Calibri"/>
                  <a:cs typeface="Calibri"/>
                  <a:sym typeface="Calibri"/>
                </a:rPr>
                <a:t>Flexibility Requirements</a:t>
              </a:r>
            </a:p>
          </p:txBody>
        </p:sp>
        <p:sp>
          <p:nvSpPr>
            <p:cNvPr id="693" name="Shape 693"/>
            <p:cNvSpPr txBox="1"/>
            <p:nvPr/>
          </p:nvSpPr>
          <p:spPr>
            <a:xfrm>
              <a:off x="1728958" y="4088660"/>
              <a:ext cx="1755272" cy="261609"/>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800">
                  <a:solidFill>
                    <a:schemeClr val="dk1"/>
                  </a:solidFill>
                  <a:latin typeface="Calibri"/>
                  <a:ea typeface="Calibri"/>
                  <a:cs typeface="Calibri"/>
                  <a:sym typeface="Calibri"/>
                </a:rPr>
                <a:t>Low	High</a:t>
              </a:r>
            </a:p>
          </p:txBody>
        </p:sp>
        <p:sp>
          <p:nvSpPr>
            <p:cNvPr id="694" name="Shape 694"/>
            <p:cNvSpPr txBox="1"/>
            <p:nvPr/>
          </p:nvSpPr>
          <p:spPr>
            <a:xfrm>
              <a:off x="1458623" y="1893335"/>
              <a:ext cx="1177969" cy="430886"/>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800">
                  <a:solidFill>
                    <a:schemeClr val="dk1"/>
                  </a:solidFill>
                  <a:latin typeface="Calibri"/>
                  <a:ea typeface="Calibri"/>
                  <a:cs typeface="Calibri"/>
                  <a:sym typeface="Calibri"/>
                </a:rPr>
                <a:t>Critical Servers, PLC </a:t>
              </a:r>
            </a:p>
          </p:txBody>
        </p:sp>
        <p:sp>
          <p:nvSpPr>
            <p:cNvPr id="695" name="Shape 695"/>
            <p:cNvSpPr txBox="1"/>
            <p:nvPr/>
          </p:nvSpPr>
          <p:spPr>
            <a:xfrm>
              <a:off x="1471312" y="2886578"/>
              <a:ext cx="1177969" cy="1107995"/>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800">
                  <a:solidFill>
                    <a:schemeClr val="dk1"/>
                  </a:solidFill>
                  <a:latin typeface="Calibri"/>
                  <a:ea typeface="Calibri"/>
                  <a:cs typeface="Calibri"/>
                  <a:sym typeface="Calibri"/>
                </a:rPr>
                <a:t>Servers, Standard Workstations (e.g. Call Center Workstations)</a:t>
              </a:r>
            </a:p>
          </p:txBody>
        </p:sp>
        <p:sp>
          <p:nvSpPr>
            <p:cNvPr id="696" name="Shape 696"/>
            <p:cNvSpPr txBox="1"/>
            <p:nvPr/>
          </p:nvSpPr>
          <p:spPr>
            <a:xfrm>
              <a:off x="2696593" y="2886580"/>
              <a:ext cx="1177969" cy="769441"/>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800">
                  <a:solidFill>
                    <a:schemeClr val="dk1"/>
                  </a:solidFill>
                  <a:latin typeface="Calibri"/>
                  <a:ea typeface="Calibri"/>
                  <a:cs typeface="Calibri"/>
                  <a:sym typeface="Calibri"/>
                </a:rPr>
                <a:t>Dynamic Workstations (e.g. Developer Workstations)</a:t>
              </a:r>
            </a:p>
          </p:txBody>
        </p:sp>
        <p:sp>
          <p:nvSpPr>
            <p:cNvPr id="697" name="Shape 697"/>
            <p:cNvSpPr txBox="1"/>
            <p:nvPr/>
          </p:nvSpPr>
          <p:spPr>
            <a:xfrm>
              <a:off x="1526612" y="1142233"/>
              <a:ext cx="2940290" cy="261609"/>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800">
                  <a:solidFill>
                    <a:srgbClr val="548135"/>
                  </a:solidFill>
                  <a:latin typeface="Calibri"/>
                  <a:ea typeface="Calibri"/>
                  <a:cs typeface="Calibri"/>
                  <a:sym typeface="Calibri"/>
                </a:rPr>
                <a:t>Sweet spot for App Control Whitelisting</a:t>
              </a:r>
            </a:p>
          </p:txBody>
        </p:sp>
        <p:sp>
          <p:nvSpPr>
            <p:cNvPr id="698" name="Shape 698"/>
            <p:cNvSpPr txBox="1"/>
            <p:nvPr/>
          </p:nvSpPr>
          <p:spPr>
            <a:xfrm>
              <a:off x="2674151" y="1798500"/>
              <a:ext cx="1342417" cy="938718"/>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800">
                  <a:solidFill>
                    <a:schemeClr val="dk1"/>
                  </a:solidFill>
                  <a:latin typeface="Calibri"/>
                  <a:ea typeface="Calibri"/>
                  <a:cs typeface="Calibri"/>
                  <a:sym typeface="Calibri"/>
                </a:rPr>
                <a:t>Dynamic workstations with high security req. (e.g. Executive’s Laptops)</a:t>
              </a:r>
            </a:p>
          </p:txBody>
        </p:sp>
        <p:cxnSp>
          <p:nvCxnSpPr>
            <p:cNvPr id="699" name="Shape 699"/>
            <p:cNvCxnSpPr/>
            <p:nvPr/>
          </p:nvCxnSpPr>
          <p:spPr>
            <a:xfrm flipH="1">
              <a:off x="2081459" y="1350721"/>
              <a:ext cx="915300" cy="366900"/>
            </a:xfrm>
            <a:prstGeom prst="curvedConnector3">
              <a:avLst>
                <a:gd fmla="val 50000" name="adj1"/>
              </a:avLst>
            </a:prstGeom>
            <a:noFill/>
            <a:ln cap="flat" cmpd="sng" w="12700">
              <a:solidFill>
                <a:schemeClr val="accent6"/>
              </a:solidFill>
              <a:prstDash val="solid"/>
              <a:miter/>
              <a:headEnd len="med" w="med" type="none"/>
              <a:tailEnd len="lg" w="lg" type="triangle"/>
            </a:ln>
          </p:spPr>
        </p:cxnSp>
      </p:grpSp>
      <p:sp>
        <p:nvSpPr>
          <p:cNvPr id="700" name="Shape 700"/>
          <p:cNvSpPr/>
          <p:nvPr/>
        </p:nvSpPr>
        <p:spPr>
          <a:xfrm>
            <a:off x="659880" y="3829050"/>
            <a:ext cx="7512600" cy="438600"/>
          </a:xfrm>
          <a:prstGeom prst="rect">
            <a:avLst/>
          </a:prstGeom>
          <a:noFill/>
          <a:ln>
            <a:noFill/>
          </a:ln>
        </p:spPr>
        <p:txBody>
          <a:bodyPr anchorCtr="0" anchor="t" bIns="34350" lIns="68750" rIns="68750" tIns="34350">
            <a:noAutofit/>
          </a:bodyPr>
          <a:lstStyle/>
          <a:p>
            <a:pPr indent="-215900" lvl="0" marL="215900" marR="0" rtl="0" algn="l">
              <a:spcBef>
                <a:spcPts val="0"/>
              </a:spcBef>
              <a:spcAft>
                <a:spcPts val="0"/>
              </a:spcAft>
              <a:buClr>
                <a:schemeClr val="dk1"/>
              </a:buClr>
              <a:buSzPct val="100000"/>
              <a:buFont typeface="Arial"/>
              <a:buChar char="•"/>
            </a:pPr>
            <a:r>
              <a:rPr i="1" lang="en-US" sz="1200">
                <a:solidFill>
                  <a:schemeClr val="dk1"/>
                </a:solidFill>
                <a:latin typeface="Calibri"/>
                <a:ea typeface="Calibri"/>
                <a:cs typeface="Calibri"/>
                <a:sym typeface="Calibri"/>
              </a:rPr>
              <a:t>Application Control/Whitelisting is a very effective prevention layer that limits the cases of malware like ransomware, targeted attacks or zero days malware being executed on the protected endpoints. </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5" name="Shape 705"/>
        <p:cNvGrpSpPr/>
        <p:nvPr/>
      </p:nvGrpSpPr>
      <p:grpSpPr>
        <a:xfrm>
          <a:off x="0" y="0"/>
          <a:ext cx="0" cy="0"/>
          <a:chOff x="0" y="0"/>
          <a:chExt cx="0" cy="0"/>
        </a:xfrm>
      </p:grpSpPr>
      <p:sp>
        <p:nvSpPr>
          <p:cNvPr id="706" name="Shape 706"/>
          <p:cNvSpPr txBox="1"/>
          <p:nvPr>
            <p:ph type="title"/>
          </p:nvPr>
        </p:nvSpPr>
        <p:spPr>
          <a:xfrm>
            <a:off x="414337" y="2385457"/>
            <a:ext cx="5687700" cy="1125000"/>
          </a:xfrm>
          <a:prstGeom prst="rect">
            <a:avLst/>
          </a:prstGeom>
          <a:noFill/>
          <a:ln>
            <a:noFill/>
          </a:ln>
        </p:spPr>
        <p:txBody>
          <a:bodyPr anchorCtr="0" anchor="t" bIns="34350" lIns="68750" rIns="68750" tIns="34350">
            <a:noAutofit/>
          </a:bodyPr>
          <a:lstStyle/>
          <a:p>
            <a:pPr indent="0" lvl="0" marL="0" marR="0" rtl="0" algn="l">
              <a:lnSpc>
                <a:spcPct val="90000"/>
              </a:lnSpc>
              <a:spcBef>
                <a:spcPts val="0"/>
              </a:spcBef>
              <a:buClr>
                <a:schemeClr val="dk1"/>
              </a:buClr>
              <a:buSzPct val="25000"/>
              <a:buFont typeface="Calibri"/>
              <a:buNone/>
            </a:pPr>
            <a:r>
              <a:rPr b="1" i="0" lang="en-US" sz="3600" u="none" cap="none" strike="noStrike">
                <a:solidFill>
                  <a:schemeClr val="dk1"/>
                </a:solidFill>
                <a:latin typeface="Calibri"/>
                <a:ea typeface="Calibri"/>
                <a:cs typeface="Calibri"/>
                <a:sym typeface="Calibri"/>
              </a:rPr>
              <a:t>HYPERVISOR INTROSPECTION (HVI)</a:t>
            </a:r>
          </a:p>
        </p:txBody>
      </p:sp>
      <p:sp>
        <p:nvSpPr>
          <p:cNvPr id="707" name="Shape 707"/>
          <p:cNvSpPr txBox="1"/>
          <p:nvPr>
            <p:ph idx="1" type="subTitle"/>
          </p:nvPr>
        </p:nvSpPr>
        <p:spPr>
          <a:xfrm>
            <a:off x="414337" y="2003400"/>
            <a:ext cx="5687700" cy="405000"/>
          </a:xfrm>
          <a:prstGeom prst="rect">
            <a:avLst/>
          </a:prstGeom>
          <a:noFill/>
          <a:ln>
            <a:noFill/>
          </a:ln>
        </p:spPr>
        <p:txBody>
          <a:bodyPr anchorCtr="0" anchor="b" bIns="34350" lIns="68750" rIns="68750" tIns="34350">
            <a:noAutofit/>
          </a:bodyPr>
          <a:lstStyle/>
          <a:p>
            <a:pPr indent="0" lvl="0" marL="0" marR="0" rtl="0" algn="l">
              <a:lnSpc>
                <a:spcPct val="90000"/>
              </a:lnSpc>
              <a:spcBef>
                <a:spcPts val="0"/>
              </a:spcBef>
              <a:buClr>
                <a:schemeClr val="accent2"/>
              </a:buClr>
              <a:buSzPct val="25000"/>
              <a:buFont typeface="Arial"/>
              <a:buNone/>
            </a:pPr>
            <a:r>
              <a:rPr b="0" i="0" lang="en-US" sz="1800" u="none" cap="none" strike="noStrike">
                <a:solidFill>
                  <a:schemeClr val="accent2"/>
                </a:solidFill>
                <a:latin typeface="Calibri"/>
                <a:ea typeface="Calibri"/>
                <a:cs typeface="Calibri"/>
                <a:sym typeface="Calibri"/>
              </a:rPr>
              <a:t>BITDEFENDER</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2" name="Shape 712"/>
        <p:cNvGrpSpPr/>
        <p:nvPr/>
      </p:nvGrpSpPr>
      <p:grpSpPr>
        <a:xfrm>
          <a:off x="0" y="0"/>
          <a:ext cx="0" cy="0"/>
          <a:chOff x="0" y="0"/>
          <a:chExt cx="0" cy="0"/>
        </a:xfrm>
      </p:grpSpPr>
      <p:sp>
        <p:nvSpPr>
          <p:cNvPr id="713" name="Shape 713"/>
          <p:cNvSpPr txBox="1"/>
          <p:nvPr>
            <p:ph idx="1" type="body"/>
          </p:nvPr>
        </p:nvSpPr>
        <p:spPr>
          <a:xfrm>
            <a:off x="413537" y="411509"/>
            <a:ext cx="5800200" cy="486299"/>
          </a:xfrm>
          <a:prstGeom prst="rect">
            <a:avLst/>
          </a:prstGeom>
          <a:noFill/>
          <a:ln>
            <a:noFill/>
          </a:ln>
        </p:spPr>
        <p:txBody>
          <a:bodyPr anchorCtr="0" anchor="t" bIns="34350" lIns="68750" rIns="68750" tIns="34350">
            <a:noAutofit/>
          </a:bodyPr>
          <a:lstStyle/>
          <a:p>
            <a:pPr indent="-171450" lvl="0" marL="177800" marR="0" rtl="0" algn="l">
              <a:lnSpc>
                <a:spcPct val="70000"/>
              </a:lnSpc>
              <a:spcBef>
                <a:spcPts val="0"/>
              </a:spcBef>
              <a:buClr>
                <a:schemeClr val="dk1"/>
              </a:buClr>
              <a:buSzPct val="100000"/>
              <a:buFont typeface="Arial"/>
              <a:buChar char="•"/>
            </a:pPr>
            <a:r>
              <a:rPr b="0" i="0" lang="en-US" sz="1900" u="none" cap="none" strike="noStrike">
                <a:solidFill>
                  <a:schemeClr val="dk1"/>
                </a:solidFill>
                <a:latin typeface="Calibri"/>
                <a:ea typeface="Calibri"/>
                <a:cs typeface="Calibri"/>
                <a:sym typeface="Calibri"/>
              </a:rPr>
              <a:t>ADVANCED PERSISTENT THREATS: are highly sophisticated </a:t>
            </a:r>
          </a:p>
        </p:txBody>
      </p:sp>
      <p:grpSp>
        <p:nvGrpSpPr>
          <p:cNvPr id="714" name="Shape 714"/>
          <p:cNvGrpSpPr/>
          <p:nvPr/>
        </p:nvGrpSpPr>
        <p:grpSpPr>
          <a:xfrm>
            <a:off x="0" y="1578768"/>
            <a:ext cx="5148262" cy="3239690"/>
            <a:chOff x="0" y="0"/>
            <a:chExt cx="6864350" cy="4319587"/>
          </a:xfrm>
        </p:grpSpPr>
        <p:sp>
          <p:nvSpPr>
            <p:cNvPr id="715" name="Shape 715"/>
            <p:cNvSpPr/>
            <p:nvPr/>
          </p:nvSpPr>
          <p:spPr>
            <a:xfrm>
              <a:off x="2288116" y="0"/>
              <a:ext cx="2288115" cy="1439862"/>
            </a:xfrm>
            <a:prstGeom prst="trapezoid">
              <a:avLst>
                <a:gd fmla="val 79456" name="adj"/>
              </a:avLst>
            </a:prstGeom>
            <a:solidFill>
              <a:srgbClr val="EDEDED"/>
            </a:solidFill>
            <a:ln cap="flat" cmpd="sng" w="12700">
              <a:solidFill>
                <a:schemeClr val="lt1"/>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716" name="Shape 716"/>
            <p:cNvSpPr txBox="1"/>
            <p:nvPr/>
          </p:nvSpPr>
          <p:spPr>
            <a:xfrm>
              <a:off x="2288116" y="0"/>
              <a:ext cx="2288115" cy="1439862"/>
            </a:xfrm>
            <a:prstGeom prst="rect">
              <a:avLst/>
            </a:prstGeom>
            <a:noFill/>
            <a:ln>
              <a:noFill/>
            </a:ln>
          </p:spPr>
          <p:txBody>
            <a:bodyPr anchorCtr="0" anchor="ctr" bIns="19100" lIns="19100" rIns="19100" tIns="19100">
              <a:noAutofit/>
            </a:bodyPr>
            <a:lstStyle/>
            <a:p>
              <a:pPr indent="0" lvl="0" marL="0" marR="0" rtl="0" algn="ctr">
                <a:lnSpc>
                  <a:spcPct val="90000"/>
                </a:lnSpc>
                <a:spcBef>
                  <a:spcPts val="0"/>
                </a:spcBef>
                <a:spcAft>
                  <a:spcPts val="0"/>
                </a:spcAft>
                <a:buClr>
                  <a:schemeClr val="dk1"/>
                </a:buClr>
                <a:buSzPct val="25000"/>
                <a:buFont typeface="Calibri"/>
                <a:buNone/>
              </a:pPr>
              <a:r>
                <a:rPr b="1" lang="en-US" sz="1500">
                  <a:solidFill>
                    <a:schemeClr val="dk1"/>
                  </a:solidFill>
                  <a:latin typeface="Calibri"/>
                  <a:ea typeface="Calibri"/>
                  <a:cs typeface="Calibri"/>
                  <a:sym typeface="Calibri"/>
                </a:rPr>
                <a:t>APT</a:t>
              </a:r>
            </a:p>
          </p:txBody>
        </p:sp>
        <p:sp>
          <p:nvSpPr>
            <p:cNvPr id="717" name="Shape 717"/>
            <p:cNvSpPr/>
            <p:nvPr/>
          </p:nvSpPr>
          <p:spPr>
            <a:xfrm>
              <a:off x="1144058" y="1439862"/>
              <a:ext cx="4576233" cy="1439862"/>
            </a:xfrm>
            <a:prstGeom prst="trapezoid">
              <a:avLst>
                <a:gd fmla="val 79456" name="adj"/>
              </a:avLst>
            </a:prstGeom>
            <a:solidFill>
              <a:srgbClr val="F4B081"/>
            </a:solidFill>
            <a:ln cap="flat" cmpd="sng" w="12700">
              <a:solidFill>
                <a:schemeClr val="lt1"/>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718" name="Shape 718"/>
            <p:cNvSpPr txBox="1"/>
            <p:nvPr/>
          </p:nvSpPr>
          <p:spPr>
            <a:xfrm>
              <a:off x="1944899" y="1439862"/>
              <a:ext cx="2974551" cy="1439862"/>
            </a:xfrm>
            <a:prstGeom prst="rect">
              <a:avLst/>
            </a:prstGeom>
            <a:noFill/>
            <a:ln>
              <a:noFill/>
            </a:ln>
          </p:spPr>
          <p:txBody>
            <a:bodyPr anchorCtr="0" anchor="ctr" bIns="19100" lIns="19100" rIns="19100" tIns="19100">
              <a:noAutofit/>
            </a:bodyPr>
            <a:lstStyle/>
            <a:p>
              <a:pPr indent="0" lvl="0" marL="0" marR="0" rtl="0" algn="ctr">
                <a:lnSpc>
                  <a:spcPct val="90000"/>
                </a:lnSpc>
                <a:spcBef>
                  <a:spcPts val="0"/>
                </a:spcBef>
                <a:spcAft>
                  <a:spcPts val="0"/>
                </a:spcAft>
                <a:buClr>
                  <a:schemeClr val="dk1"/>
                </a:buClr>
                <a:buSzPct val="25000"/>
                <a:buFont typeface="Calibri"/>
                <a:buNone/>
              </a:pPr>
              <a:r>
                <a:rPr b="1" lang="en-US" sz="1500">
                  <a:solidFill>
                    <a:schemeClr val="dk1"/>
                  </a:solidFill>
                  <a:latin typeface="Calibri"/>
                  <a:ea typeface="Calibri"/>
                  <a:cs typeface="Calibri"/>
                  <a:sym typeface="Calibri"/>
                </a:rPr>
                <a:t>Advanced </a:t>
              </a:r>
            </a:p>
            <a:p>
              <a:pPr indent="0" lvl="0" marL="0" marR="0" rtl="0" algn="ctr">
                <a:lnSpc>
                  <a:spcPct val="90000"/>
                </a:lnSpc>
                <a:spcBef>
                  <a:spcPts val="600"/>
                </a:spcBef>
                <a:spcAft>
                  <a:spcPts val="0"/>
                </a:spcAft>
                <a:buClr>
                  <a:schemeClr val="dk1"/>
                </a:buClr>
                <a:buSzPct val="25000"/>
                <a:buFont typeface="Calibri"/>
                <a:buNone/>
              </a:pPr>
              <a:r>
                <a:rPr b="1" lang="en-US" sz="1500">
                  <a:solidFill>
                    <a:schemeClr val="dk1"/>
                  </a:solidFill>
                  <a:latin typeface="Calibri"/>
                  <a:ea typeface="Calibri"/>
                  <a:cs typeface="Calibri"/>
                  <a:sym typeface="Calibri"/>
                </a:rPr>
                <a:t>Targeted Attacks</a:t>
              </a:r>
            </a:p>
          </p:txBody>
        </p:sp>
        <p:sp>
          <p:nvSpPr>
            <p:cNvPr id="719" name="Shape 719"/>
            <p:cNvSpPr/>
            <p:nvPr/>
          </p:nvSpPr>
          <p:spPr>
            <a:xfrm>
              <a:off x="0" y="2879725"/>
              <a:ext cx="6864350" cy="1439862"/>
            </a:xfrm>
            <a:prstGeom prst="trapezoid">
              <a:avLst>
                <a:gd fmla="val 79456" name="adj"/>
              </a:avLst>
            </a:prstGeom>
            <a:solidFill>
              <a:schemeClr val="accent4"/>
            </a:solidFill>
            <a:ln cap="flat" cmpd="sng" w="12700">
              <a:solidFill>
                <a:schemeClr val="lt1"/>
              </a:solidFill>
              <a:prstDash val="solid"/>
              <a:miter/>
              <a:headEnd len="med" w="med" type="none"/>
              <a:tailEnd len="med" w="med" type="none"/>
            </a:ln>
          </p:spPr>
          <p:txBody>
            <a:bodyPr anchorCtr="0" anchor="ctr" bIns="68750" lIns="68750" rIns="68750" tIns="68750">
              <a:noAutofit/>
            </a:bodyPr>
            <a:lstStyle/>
            <a:p>
              <a:pPr lvl="0">
                <a:spcBef>
                  <a:spcPts val="0"/>
                </a:spcBef>
                <a:buNone/>
              </a:pPr>
              <a:r>
                <a:t/>
              </a:r>
              <a:endParaRPr/>
            </a:p>
          </p:txBody>
        </p:sp>
        <p:sp>
          <p:nvSpPr>
            <p:cNvPr id="720" name="Shape 720"/>
            <p:cNvSpPr txBox="1"/>
            <p:nvPr/>
          </p:nvSpPr>
          <p:spPr>
            <a:xfrm>
              <a:off x="1201261" y="2879725"/>
              <a:ext cx="4461827" cy="1439862"/>
            </a:xfrm>
            <a:prstGeom prst="rect">
              <a:avLst/>
            </a:prstGeom>
            <a:noFill/>
            <a:ln>
              <a:noFill/>
            </a:ln>
          </p:spPr>
          <p:txBody>
            <a:bodyPr anchorCtr="0" anchor="ctr" bIns="19100" lIns="19100" rIns="19100" tIns="19100">
              <a:noAutofit/>
            </a:bodyPr>
            <a:lstStyle/>
            <a:p>
              <a:pPr indent="0" lvl="0" marL="0" marR="0" rtl="0" algn="ctr">
                <a:lnSpc>
                  <a:spcPct val="90000"/>
                </a:lnSpc>
                <a:spcBef>
                  <a:spcPts val="0"/>
                </a:spcBef>
                <a:spcAft>
                  <a:spcPts val="0"/>
                </a:spcAft>
                <a:buClr>
                  <a:schemeClr val="lt1"/>
                </a:buClr>
                <a:buSzPct val="25000"/>
                <a:buFont typeface="Calibri"/>
                <a:buNone/>
              </a:pPr>
              <a:r>
                <a:rPr b="1" lang="en-US" sz="1500">
                  <a:solidFill>
                    <a:schemeClr val="lt1"/>
                  </a:solidFill>
                  <a:latin typeface="Calibri"/>
                  <a:ea typeface="Calibri"/>
                  <a:cs typeface="Calibri"/>
                  <a:sym typeface="Calibri"/>
                </a:rPr>
                <a:t>Common Threats</a:t>
              </a:r>
            </a:p>
          </p:txBody>
        </p:sp>
      </p:grpSp>
      <p:sp>
        <p:nvSpPr>
          <p:cNvPr id="721" name="Shape 721"/>
          <p:cNvSpPr txBox="1"/>
          <p:nvPr/>
        </p:nvSpPr>
        <p:spPr>
          <a:xfrm>
            <a:off x="4346421" y="2518618"/>
            <a:ext cx="2969700" cy="807899"/>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200">
                <a:solidFill>
                  <a:schemeClr val="dk1"/>
                </a:solidFill>
                <a:latin typeface="Calibri"/>
                <a:ea typeface="Calibri"/>
                <a:cs typeface="Calibri"/>
                <a:sym typeface="Calibri"/>
              </a:rPr>
              <a:t>Target: mid to large organizations, specific industries</a:t>
            </a:r>
          </a:p>
          <a:p>
            <a:pPr indent="0" lvl="0" marL="0" marR="0" rtl="0" algn="l">
              <a:spcBef>
                <a:spcPts val="0"/>
              </a:spcBef>
              <a:buSzPct val="25000"/>
              <a:buNone/>
            </a:pPr>
            <a:r>
              <a:rPr lang="en-US" sz="1200">
                <a:solidFill>
                  <a:schemeClr val="dk1"/>
                </a:solidFill>
                <a:latin typeface="Calibri"/>
                <a:ea typeface="Calibri"/>
                <a:cs typeface="Calibri"/>
                <a:sym typeface="Calibri"/>
              </a:rPr>
              <a:t>Purpose: financial</a:t>
            </a:r>
          </a:p>
          <a:p>
            <a:pPr indent="0" lvl="0" marL="0" marR="0" rtl="0" algn="l">
              <a:spcBef>
                <a:spcPts val="0"/>
              </a:spcBef>
              <a:buSzPct val="25000"/>
              <a:buNone/>
            </a:pPr>
            <a:r>
              <a:rPr lang="en-US" sz="1200">
                <a:solidFill>
                  <a:schemeClr val="dk1"/>
                </a:solidFill>
                <a:latin typeface="Calibri"/>
                <a:ea typeface="Calibri"/>
                <a:cs typeface="Calibri"/>
                <a:sym typeface="Calibri"/>
              </a:rPr>
              <a:t>Sophisticated attacks</a:t>
            </a:r>
          </a:p>
        </p:txBody>
      </p:sp>
      <p:sp>
        <p:nvSpPr>
          <p:cNvPr id="722" name="Shape 722"/>
          <p:cNvSpPr txBox="1"/>
          <p:nvPr/>
        </p:nvSpPr>
        <p:spPr>
          <a:xfrm>
            <a:off x="3712281" y="1448550"/>
            <a:ext cx="3105000" cy="8079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200">
                <a:solidFill>
                  <a:schemeClr val="dk1"/>
                </a:solidFill>
                <a:latin typeface="Calibri"/>
                <a:ea typeface="Calibri"/>
                <a:cs typeface="Calibri"/>
                <a:sym typeface="Calibri"/>
              </a:rPr>
              <a:t>Target: corporations, nations, governments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Purpose: business or political espionage</a:t>
            </a:r>
          </a:p>
          <a:p>
            <a:pPr indent="0" lvl="0" marL="0" marR="0" rtl="0" algn="l">
              <a:spcBef>
                <a:spcPts val="0"/>
              </a:spcBef>
              <a:buSzPct val="25000"/>
              <a:buNone/>
            </a:pPr>
            <a:r>
              <a:rPr lang="en-US" sz="1200">
                <a:solidFill>
                  <a:schemeClr val="dk1"/>
                </a:solidFill>
                <a:latin typeface="Calibri"/>
                <a:ea typeface="Calibri"/>
                <a:cs typeface="Calibri"/>
                <a:sym typeface="Calibri"/>
              </a:rPr>
              <a:t>Highly sophisticated, using custom-made tools and techniques</a:t>
            </a:r>
          </a:p>
        </p:txBody>
      </p:sp>
      <p:sp>
        <p:nvSpPr>
          <p:cNvPr id="723" name="Shape 723"/>
          <p:cNvSpPr txBox="1"/>
          <p:nvPr/>
        </p:nvSpPr>
        <p:spPr>
          <a:xfrm>
            <a:off x="4918164" y="3582275"/>
            <a:ext cx="2250000" cy="6234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200">
                <a:solidFill>
                  <a:schemeClr val="dk1"/>
                </a:solidFill>
                <a:latin typeface="Calibri"/>
                <a:ea typeface="Calibri"/>
                <a:cs typeface="Calibri"/>
                <a:sym typeface="Calibri"/>
              </a:rPr>
              <a:t>Target: small organizations, any user</a:t>
            </a:r>
          </a:p>
          <a:p>
            <a:pPr indent="0" lvl="0" marL="0" marR="0" rtl="0" algn="l">
              <a:spcBef>
                <a:spcPts val="0"/>
              </a:spcBef>
              <a:buSzPct val="25000"/>
              <a:buNone/>
            </a:pPr>
            <a:r>
              <a:rPr lang="en-US" sz="1200">
                <a:solidFill>
                  <a:schemeClr val="dk1"/>
                </a:solidFill>
                <a:latin typeface="Calibri"/>
                <a:ea typeface="Calibri"/>
                <a:cs typeface="Calibri"/>
                <a:sym typeface="Calibri"/>
              </a:rPr>
              <a:t>Purpose: financial</a:t>
            </a:r>
          </a:p>
        </p:txBody>
      </p:sp>
      <p:sp>
        <p:nvSpPr>
          <p:cNvPr id="724" name="Shape 724"/>
          <p:cNvSpPr txBox="1"/>
          <p:nvPr/>
        </p:nvSpPr>
        <p:spPr>
          <a:xfrm rot="-2990524">
            <a:off x="-330574" y="2679298"/>
            <a:ext cx="3397753" cy="277179"/>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400">
                <a:solidFill>
                  <a:schemeClr val="dk1"/>
                </a:solidFill>
                <a:latin typeface="Calibri"/>
                <a:ea typeface="Calibri"/>
                <a:cs typeface="Calibri"/>
                <a:sym typeface="Calibri"/>
              </a:rPr>
              <a:t>LOW       COMPLEXITY            HIGH</a:t>
            </a:r>
          </a:p>
        </p:txBody>
      </p:sp>
      <p:sp>
        <p:nvSpPr>
          <p:cNvPr id="725" name="Shape 725"/>
          <p:cNvSpPr txBox="1"/>
          <p:nvPr/>
        </p:nvSpPr>
        <p:spPr>
          <a:xfrm>
            <a:off x="7514683" y="1297014"/>
            <a:ext cx="1629300" cy="10272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b="1" lang="en-US" sz="1400">
                <a:solidFill>
                  <a:schemeClr val="dk1"/>
                </a:solidFill>
                <a:latin typeface="Calibri"/>
                <a:ea typeface="Calibri"/>
                <a:cs typeface="Calibri"/>
                <a:sym typeface="Calibri"/>
              </a:rPr>
              <a:t>89% of attacks have financial or espionage  motivates</a:t>
            </a:r>
          </a:p>
          <a:p>
            <a:pPr indent="0" lvl="0" marL="0" marR="0" rtl="0" algn="l">
              <a:spcBef>
                <a:spcPts val="0"/>
              </a:spcBef>
              <a:buSzPct val="25000"/>
              <a:buNone/>
            </a:pPr>
            <a:r>
              <a:rPr lang="en-US" sz="800">
                <a:solidFill>
                  <a:schemeClr val="dk1"/>
                </a:solidFill>
                <a:latin typeface="Calibri"/>
                <a:ea typeface="Calibri"/>
                <a:cs typeface="Calibri"/>
                <a:sym typeface="Calibri"/>
              </a:rPr>
              <a:t>(Verizon, DBIR, 2016) </a:t>
            </a:r>
          </a:p>
        </p:txBody>
      </p:sp>
      <p:sp>
        <p:nvSpPr>
          <p:cNvPr id="726" name="Shape 726"/>
          <p:cNvSpPr txBox="1"/>
          <p:nvPr/>
        </p:nvSpPr>
        <p:spPr>
          <a:xfrm>
            <a:off x="7514681" y="2667372"/>
            <a:ext cx="1629300" cy="4848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b="1" lang="en-US" sz="1400">
                <a:solidFill>
                  <a:schemeClr val="dk1"/>
                </a:solidFill>
                <a:latin typeface="Calibri"/>
                <a:ea typeface="Calibri"/>
                <a:cs typeface="Calibri"/>
                <a:sym typeface="Calibri"/>
              </a:rPr>
              <a:t>5 months to discover a breach</a:t>
            </a:r>
          </a:p>
        </p:txBody>
      </p:sp>
      <p:sp>
        <p:nvSpPr>
          <p:cNvPr id="727" name="Shape 727"/>
          <p:cNvSpPr txBox="1"/>
          <p:nvPr/>
        </p:nvSpPr>
        <p:spPr>
          <a:xfrm>
            <a:off x="7514681" y="3653599"/>
            <a:ext cx="1629300" cy="9003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b="1" lang="en-US" sz="1400">
                <a:solidFill>
                  <a:schemeClr val="dk1"/>
                </a:solidFill>
                <a:latin typeface="Calibri"/>
                <a:ea typeface="Calibri"/>
                <a:cs typeface="Calibri"/>
                <a:sym typeface="Calibri"/>
              </a:rPr>
              <a:t>50% of breached companies need an external forensics team</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2" name="Shape 732"/>
        <p:cNvGrpSpPr/>
        <p:nvPr/>
      </p:nvGrpSpPr>
      <p:grpSpPr>
        <a:xfrm>
          <a:off x="0" y="0"/>
          <a:ext cx="0" cy="0"/>
          <a:chOff x="0" y="0"/>
          <a:chExt cx="0" cy="0"/>
        </a:xfrm>
      </p:grpSpPr>
      <p:sp>
        <p:nvSpPr>
          <p:cNvPr id="733" name="Shape 733"/>
          <p:cNvSpPr txBox="1"/>
          <p:nvPr/>
        </p:nvSpPr>
        <p:spPr>
          <a:xfrm>
            <a:off x="413537" y="897787"/>
            <a:ext cx="8217900" cy="40164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400">
                <a:solidFill>
                  <a:schemeClr val="dk1"/>
                </a:solidFill>
                <a:latin typeface="Calibri"/>
                <a:ea typeface="Calibri"/>
                <a:cs typeface="Calibri"/>
                <a:sym typeface="Calibri"/>
              </a:rPr>
              <a:t>HYPERVISOR INTROSPECTION:</a:t>
            </a:r>
          </a:p>
          <a:p>
            <a:pPr indent="0" lvl="0" marL="0" marR="0" rtl="0" algn="l">
              <a:spcBef>
                <a:spcPts val="0"/>
              </a:spcBef>
              <a:buSzPct val="25000"/>
              <a:buNone/>
            </a:pPr>
            <a:r>
              <a:rPr lang="en-US" sz="1400">
                <a:solidFill>
                  <a:schemeClr val="dk1"/>
                </a:solidFill>
                <a:latin typeface="Calibri"/>
                <a:ea typeface="Calibri"/>
                <a:cs typeface="Calibri"/>
                <a:sym typeface="Calibri"/>
              </a:rPr>
              <a:t>A revolutionary security layer that defends enterprises against advanced targeted attacks through live memory introspection, at the hypervisor level.</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Whether the protected machine is a server or a desktop, HVI provides insight at a level that is impossible to achieve from within the guest operating system. By operating at the hypervisor level and leveraging the hypervisor functionalities, HVI overcomes technical challenges of traditional security to reveal malicious activity in datacenters.</a:t>
            </a: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i="1"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p:txBody>
      </p:sp>
      <p:sp>
        <p:nvSpPr>
          <p:cNvPr id="734" name="Shape 734"/>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0" i="0" lang="en-US" sz="2100" u="none" cap="none" strike="noStrike">
                <a:solidFill>
                  <a:schemeClr val="dk1"/>
                </a:solidFill>
                <a:latin typeface="Calibri"/>
                <a:ea typeface="Calibri"/>
                <a:cs typeface="Calibri"/>
                <a:sym typeface="Calibri"/>
              </a:rPr>
              <a:t>About HVI</a:t>
            </a:r>
          </a:p>
        </p:txBody>
      </p:sp>
      <p:pic>
        <p:nvPicPr>
          <p:cNvPr id="735" name="Shape 735"/>
          <p:cNvPicPr preferRelativeResize="0"/>
          <p:nvPr/>
        </p:nvPicPr>
        <p:blipFill rotWithShape="1">
          <a:blip r:embed="rId3">
            <a:alphaModFix/>
          </a:blip>
          <a:srcRect b="0" l="0" r="0" t="0"/>
          <a:stretch/>
        </p:blipFill>
        <p:spPr>
          <a:xfrm>
            <a:off x="0" y="2433946"/>
            <a:ext cx="9144000" cy="2367599"/>
          </a:xfrm>
          <a:prstGeom prst="rect">
            <a:avLst/>
          </a:prstGeom>
          <a:noFill/>
          <a:ln>
            <a:noFill/>
          </a:ln>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9" name="Shape 739"/>
        <p:cNvGrpSpPr/>
        <p:nvPr/>
      </p:nvGrpSpPr>
      <p:grpSpPr>
        <a:xfrm>
          <a:off x="0" y="0"/>
          <a:ext cx="0" cy="0"/>
          <a:chOff x="0" y="0"/>
          <a:chExt cx="0" cy="0"/>
        </a:xfrm>
      </p:grpSpPr>
      <p:pic>
        <p:nvPicPr>
          <p:cNvPr descr="Risultati immagini per citrix" id="740" name="Shape 740"/>
          <p:cNvPicPr preferRelativeResize="0"/>
          <p:nvPr/>
        </p:nvPicPr>
        <p:blipFill rotWithShape="1">
          <a:blip r:embed="rId3">
            <a:alphaModFix/>
          </a:blip>
          <a:srcRect b="0" l="0" r="0" t="0"/>
          <a:stretch/>
        </p:blipFill>
        <p:spPr>
          <a:xfrm>
            <a:off x="1660263" y="3869107"/>
            <a:ext cx="1446600" cy="1446600"/>
          </a:xfrm>
          <a:prstGeom prst="rect">
            <a:avLst/>
          </a:prstGeom>
          <a:noFill/>
          <a:ln>
            <a:noFill/>
          </a:ln>
        </p:spPr>
      </p:pic>
      <p:sp>
        <p:nvSpPr>
          <p:cNvPr id="741" name="Shape 741"/>
          <p:cNvSpPr txBox="1"/>
          <p:nvPr>
            <p:ph idx="1" type="body"/>
          </p:nvPr>
        </p:nvSpPr>
        <p:spPr>
          <a:xfrm>
            <a:off x="413537" y="411509"/>
            <a:ext cx="37803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0" i="0" lang="en-US" sz="2100" u="none" cap="none" strike="noStrike">
                <a:solidFill>
                  <a:schemeClr val="dk1"/>
                </a:solidFill>
                <a:latin typeface="Calibri"/>
                <a:ea typeface="Calibri"/>
                <a:cs typeface="Calibri"/>
                <a:sym typeface="Calibri"/>
              </a:rPr>
              <a:t>About HVI</a:t>
            </a:r>
          </a:p>
        </p:txBody>
      </p:sp>
      <p:sp>
        <p:nvSpPr>
          <p:cNvPr id="742" name="Shape 742"/>
          <p:cNvSpPr txBox="1"/>
          <p:nvPr/>
        </p:nvSpPr>
        <p:spPr>
          <a:xfrm>
            <a:off x="5306290" y="1422306"/>
            <a:ext cx="3837899" cy="27468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b="1" lang="en-US" sz="1400">
                <a:solidFill>
                  <a:schemeClr val="dk1"/>
                </a:solidFill>
                <a:latin typeface="Calibri"/>
                <a:ea typeface="Calibri"/>
                <a:cs typeface="Calibri"/>
                <a:sym typeface="Calibri"/>
              </a:rPr>
              <a:t>Benefits:</a:t>
            </a:r>
          </a:p>
          <a:p>
            <a:pPr indent="-215900" lvl="1" marL="55880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Detection of malware and zero-day rootkits</a:t>
            </a:r>
          </a:p>
          <a:p>
            <a:pPr indent="-215900" lvl="1" marL="55880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Agentless protection with zero footprint for VMs</a:t>
            </a:r>
          </a:p>
          <a:p>
            <a:pPr indent="-215900" lvl="1" marL="55880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New layer of security, HVI being able to enforce integrry of the traditional antimalware solutions installed on the machines. </a:t>
            </a: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None/>
            </a:pPr>
            <a:r>
              <a:t/>
            </a:r>
            <a:endParaRPr sz="1400">
              <a:solidFill>
                <a:schemeClr val="dk1"/>
              </a:solidFill>
              <a:latin typeface="Calibri"/>
              <a:ea typeface="Calibri"/>
              <a:cs typeface="Calibri"/>
              <a:sym typeface="Calibri"/>
            </a:endParaRPr>
          </a:p>
          <a:p>
            <a:pPr indent="0" lvl="0" marL="0" marR="0" rtl="0" algn="l">
              <a:spcBef>
                <a:spcPts val="0"/>
              </a:spcBef>
              <a:buSzPct val="25000"/>
              <a:buNone/>
            </a:pPr>
            <a:r>
              <a:rPr b="1" lang="en-US" sz="1400">
                <a:solidFill>
                  <a:schemeClr val="dk1"/>
                </a:solidFill>
                <a:latin typeface="Calibri"/>
                <a:ea typeface="Calibri"/>
                <a:cs typeface="Calibri"/>
                <a:sym typeface="Calibri"/>
              </a:rPr>
              <a:t>Features:</a:t>
            </a:r>
          </a:p>
          <a:p>
            <a:pPr indent="-215900" lvl="1" marL="55880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Integration with Citrix Server</a:t>
            </a:r>
          </a:p>
          <a:p>
            <a:pPr indent="-215900" lvl="1" marL="55880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Fast and easy deployment</a:t>
            </a:r>
          </a:p>
          <a:p>
            <a:pPr indent="-215900" lvl="1" marL="55880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Security Policies for a two level of protection: </a:t>
            </a:r>
          </a:p>
          <a:p>
            <a:pPr indent="-215900" lvl="2" marL="901700" marR="0" rtl="0" algn="l">
              <a:spcBef>
                <a:spcPts val="0"/>
              </a:spcBef>
              <a:buClr>
                <a:schemeClr val="dk1"/>
              </a:buClr>
              <a:buSzPct val="100000"/>
              <a:buFont typeface="Calibri"/>
              <a:buChar char="-"/>
            </a:pPr>
            <a:r>
              <a:rPr b="0" i="0" lang="en-US" sz="1200" u="none" cap="none" strike="noStrike">
                <a:solidFill>
                  <a:schemeClr val="dk1"/>
                </a:solidFill>
                <a:latin typeface="Calibri"/>
                <a:ea typeface="Calibri"/>
                <a:cs typeface="Calibri"/>
                <a:sym typeface="Calibri"/>
              </a:rPr>
              <a:t>Kernel Space</a:t>
            </a:r>
          </a:p>
          <a:p>
            <a:pPr indent="-215900" lvl="2" marL="901700" marR="0" rtl="0" algn="l">
              <a:spcBef>
                <a:spcPts val="0"/>
              </a:spcBef>
              <a:buClr>
                <a:schemeClr val="dk1"/>
              </a:buClr>
              <a:buSzPct val="100000"/>
              <a:buFont typeface="Calibri"/>
              <a:buChar char="-"/>
            </a:pPr>
            <a:r>
              <a:rPr b="0" i="0" lang="en-US" sz="1200" u="none" cap="none" strike="noStrike">
                <a:solidFill>
                  <a:schemeClr val="dk1"/>
                </a:solidFill>
                <a:latin typeface="Calibri"/>
                <a:ea typeface="Calibri"/>
                <a:cs typeface="Calibri"/>
                <a:sym typeface="Calibri"/>
              </a:rPr>
              <a:t>Users Space</a:t>
            </a:r>
          </a:p>
        </p:txBody>
      </p:sp>
      <p:grpSp>
        <p:nvGrpSpPr>
          <p:cNvPr id="743" name="Shape 743"/>
          <p:cNvGrpSpPr/>
          <p:nvPr/>
        </p:nvGrpSpPr>
        <p:grpSpPr>
          <a:xfrm>
            <a:off x="195464" y="788785"/>
            <a:ext cx="5200413" cy="3776094"/>
            <a:chOff x="2576611" y="1737160"/>
            <a:chExt cx="7071544" cy="4232814"/>
          </a:xfrm>
        </p:grpSpPr>
        <p:grpSp>
          <p:nvGrpSpPr>
            <p:cNvPr id="744" name="Shape 744"/>
            <p:cNvGrpSpPr/>
            <p:nvPr/>
          </p:nvGrpSpPr>
          <p:grpSpPr>
            <a:xfrm>
              <a:off x="5440306" y="2382538"/>
              <a:ext cx="4052894" cy="1999606"/>
              <a:chOff x="5186523" y="1677316"/>
              <a:chExt cx="5402452" cy="2666142"/>
            </a:xfrm>
          </p:grpSpPr>
          <p:sp>
            <p:nvSpPr>
              <p:cNvPr id="745" name="Shape 745"/>
              <p:cNvSpPr/>
              <p:nvPr/>
            </p:nvSpPr>
            <p:spPr>
              <a:xfrm>
                <a:off x="5186523" y="1677316"/>
                <a:ext cx="971011" cy="2666142"/>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25775" lIns="51575" rIns="51575" tIns="25775">
                <a:noAutofit/>
              </a:bodyPr>
              <a:lstStyle/>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Guest</a:t>
                </a:r>
              </a:p>
            </p:txBody>
          </p:sp>
          <p:sp>
            <p:nvSpPr>
              <p:cNvPr id="746" name="Shape 746"/>
              <p:cNvSpPr/>
              <p:nvPr/>
            </p:nvSpPr>
            <p:spPr>
              <a:xfrm>
                <a:off x="6294383" y="1677316"/>
                <a:ext cx="971011" cy="2666142"/>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25775" lIns="51575" rIns="51575" tIns="25775">
                <a:noAutofit/>
              </a:bodyPr>
              <a:lstStyle/>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Guest</a:t>
                </a:r>
              </a:p>
            </p:txBody>
          </p:sp>
          <p:sp>
            <p:nvSpPr>
              <p:cNvPr id="747" name="Shape 747"/>
              <p:cNvSpPr/>
              <p:nvPr/>
            </p:nvSpPr>
            <p:spPr>
              <a:xfrm>
                <a:off x="7402243" y="1677316"/>
                <a:ext cx="971011" cy="2666142"/>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25775" lIns="51575" rIns="51575" tIns="25775">
                <a:noAutofit/>
              </a:bodyPr>
              <a:lstStyle/>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Guest</a:t>
                </a:r>
              </a:p>
            </p:txBody>
          </p:sp>
          <p:sp>
            <p:nvSpPr>
              <p:cNvPr id="748" name="Shape 748"/>
              <p:cNvSpPr/>
              <p:nvPr/>
            </p:nvSpPr>
            <p:spPr>
              <a:xfrm>
                <a:off x="8510103" y="1677316"/>
                <a:ext cx="971011" cy="2666142"/>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25775" lIns="51575" rIns="51575" tIns="25775">
                <a:noAutofit/>
              </a:bodyPr>
              <a:lstStyle/>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Guest</a:t>
                </a:r>
              </a:p>
            </p:txBody>
          </p:sp>
          <p:sp>
            <p:nvSpPr>
              <p:cNvPr id="749" name="Shape 749"/>
              <p:cNvSpPr/>
              <p:nvPr/>
            </p:nvSpPr>
            <p:spPr>
              <a:xfrm>
                <a:off x="9617964" y="1677316"/>
                <a:ext cx="971011" cy="2666142"/>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25775" lIns="51575" rIns="51575" tIns="25775">
                <a:noAutofit/>
              </a:bodyPr>
              <a:lstStyle/>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Guest</a:t>
                </a:r>
              </a:p>
            </p:txBody>
          </p:sp>
          <p:sp>
            <p:nvSpPr>
              <p:cNvPr id="750" name="Shape 750"/>
              <p:cNvSpPr txBox="1"/>
              <p:nvPr/>
            </p:nvSpPr>
            <p:spPr>
              <a:xfrm>
                <a:off x="5243737" y="3111247"/>
                <a:ext cx="841375" cy="677108"/>
              </a:xfrm>
              <a:prstGeom prst="rect">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34350" lIns="68750" rIns="68750" tIns="34350">
                <a:noAutofit/>
              </a:bodyPr>
              <a:lstStyle/>
              <a:p>
                <a:pPr indent="0" lvl="0" marL="0" marR="0" rtl="0" algn="ctr">
                  <a:spcBef>
                    <a:spcPts val="0"/>
                  </a:spcBef>
                  <a:buSzPct val="25000"/>
                  <a:buNone/>
                </a:pPr>
                <a:r>
                  <a:rPr lang="en-US" sz="700">
                    <a:solidFill>
                      <a:schemeClr val="lt1"/>
                    </a:solidFill>
                    <a:latin typeface="Calibri"/>
                    <a:ea typeface="Calibri"/>
                    <a:cs typeface="Calibri"/>
                    <a:sym typeface="Calibri"/>
                  </a:rPr>
                  <a:t>Critical Memory Access</a:t>
                </a:r>
              </a:p>
            </p:txBody>
          </p:sp>
          <p:sp>
            <p:nvSpPr>
              <p:cNvPr id="751" name="Shape 751"/>
              <p:cNvSpPr txBox="1"/>
              <p:nvPr/>
            </p:nvSpPr>
            <p:spPr>
              <a:xfrm>
                <a:off x="6333514" y="3111247"/>
                <a:ext cx="841375" cy="677108"/>
              </a:xfrm>
              <a:prstGeom prst="rect">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34350" lIns="68750" rIns="68750" tIns="34350">
                <a:noAutofit/>
              </a:bodyPr>
              <a:lstStyle/>
              <a:p>
                <a:pPr indent="0" lvl="0" marL="0" marR="0" rtl="0" algn="ctr">
                  <a:spcBef>
                    <a:spcPts val="0"/>
                  </a:spcBef>
                  <a:buSzPct val="25000"/>
                  <a:buNone/>
                </a:pPr>
                <a:r>
                  <a:rPr lang="en-US" sz="700">
                    <a:solidFill>
                      <a:schemeClr val="lt1"/>
                    </a:solidFill>
                    <a:latin typeface="Calibri"/>
                    <a:ea typeface="Calibri"/>
                    <a:cs typeface="Calibri"/>
                    <a:sym typeface="Calibri"/>
                  </a:rPr>
                  <a:t>Critical Memory Access</a:t>
                </a:r>
              </a:p>
            </p:txBody>
          </p:sp>
          <p:sp>
            <p:nvSpPr>
              <p:cNvPr id="752" name="Shape 752"/>
              <p:cNvSpPr txBox="1"/>
              <p:nvPr/>
            </p:nvSpPr>
            <p:spPr>
              <a:xfrm>
                <a:off x="7467061" y="3111247"/>
                <a:ext cx="841375" cy="677108"/>
              </a:xfrm>
              <a:prstGeom prst="rect">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34350" lIns="68750" rIns="68750" tIns="34350">
                <a:noAutofit/>
              </a:bodyPr>
              <a:lstStyle/>
              <a:p>
                <a:pPr indent="0" lvl="0" marL="0" marR="0" rtl="0" algn="ctr">
                  <a:spcBef>
                    <a:spcPts val="0"/>
                  </a:spcBef>
                  <a:buSzPct val="25000"/>
                  <a:buNone/>
                </a:pPr>
                <a:r>
                  <a:rPr lang="en-US" sz="700">
                    <a:solidFill>
                      <a:schemeClr val="lt1"/>
                    </a:solidFill>
                    <a:latin typeface="Calibri"/>
                    <a:ea typeface="Calibri"/>
                    <a:cs typeface="Calibri"/>
                    <a:sym typeface="Calibri"/>
                  </a:rPr>
                  <a:t>Critical Memory Access</a:t>
                </a:r>
              </a:p>
            </p:txBody>
          </p:sp>
          <p:sp>
            <p:nvSpPr>
              <p:cNvPr id="753" name="Shape 753"/>
              <p:cNvSpPr txBox="1"/>
              <p:nvPr/>
            </p:nvSpPr>
            <p:spPr>
              <a:xfrm>
                <a:off x="8574921" y="3111247"/>
                <a:ext cx="841375" cy="677108"/>
              </a:xfrm>
              <a:prstGeom prst="rect">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34350" lIns="68750" rIns="68750" tIns="34350">
                <a:noAutofit/>
              </a:bodyPr>
              <a:lstStyle/>
              <a:p>
                <a:pPr indent="0" lvl="0" marL="0" marR="0" rtl="0" algn="ctr">
                  <a:spcBef>
                    <a:spcPts val="0"/>
                  </a:spcBef>
                  <a:buSzPct val="25000"/>
                  <a:buNone/>
                </a:pPr>
                <a:r>
                  <a:rPr lang="en-US" sz="700">
                    <a:solidFill>
                      <a:schemeClr val="lt1"/>
                    </a:solidFill>
                    <a:latin typeface="Calibri"/>
                    <a:ea typeface="Calibri"/>
                    <a:cs typeface="Calibri"/>
                    <a:sym typeface="Calibri"/>
                  </a:rPr>
                  <a:t>Critical Memory Access</a:t>
                </a:r>
              </a:p>
            </p:txBody>
          </p:sp>
          <p:sp>
            <p:nvSpPr>
              <p:cNvPr id="754" name="Shape 754"/>
              <p:cNvSpPr txBox="1"/>
              <p:nvPr/>
            </p:nvSpPr>
            <p:spPr>
              <a:xfrm>
                <a:off x="9682782" y="3111247"/>
                <a:ext cx="841375" cy="677108"/>
              </a:xfrm>
              <a:prstGeom prst="rect">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34350" lIns="68750" rIns="68750" tIns="34350">
                <a:noAutofit/>
              </a:bodyPr>
              <a:lstStyle/>
              <a:p>
                <a:pPr indent="0" lvl="0" marL="0" marR="0" rtl="0" algn="ctr">
                  <a:spcBef>
                    <a:spcPts val="0"/>
                  </a:spcBef>
                  <a:buSzPct val="25000"/>
                  <a:buNone/>
                </a:pPr>
                <a:r>
                  <a:rPr lang="en-US" sz="700">
                    <a:solidFill>
                      <a:schemeClr val="lt1"/>
                    </a:solidFill>
                    <a:latin typeface="Calibri"/>
                    <a:ea typeface="Calibri"/>
                    <a:cs typeface="Calibri"/>
                    <a:sym typeface="Calibri"/>
                  </a:rPr>
                  <a:t>Critical Memory Access</a:t>
                </a:r>
              </a:p>
            </p:txBody>
          </p:sp>
        </p:grpSp>
        <p:grpSp>
          <p:nvGrpSpPr>
            <p:cNvPr id="755" name="Shape 755"/>
            <p:cNvGrpSpPr/>
            <p:nvPr/>
          </p:nvGrpSpPr>
          <p:grpSpPr>
            <a:xfrm>
              <a:off x="5435602" y="4991699"/>
              <a:ext cx="1662684" cy="967889"/>
              <a:chOff x="1956999" y="3822360"/>
              <a:chExt cx="1662684" cy="967889"/>
            </a:xfrm>
          </p:grpSpPr>
          <p:sp>
            <p:nvSpPr>
              <p:cNvPr id="756" name="Shape 756"/>
              <p:cNvSpPr/>
              <p:nvPr/>
            </p:nvSpPr>
            <p:spPr>
              <a:xfrm>
                <a:off x="1956999" y="3822360"/>
                <a:ext cx="1662684" cy="690162"/>
              </a:xfrm>
              <a:prstGeom prst="rect">
                <a:avLst/>
              </a:prstGeom>
              <a:solidFill>
                <a:schemeClr val="lt2"/>
              </a:solidFill>
              <a:ln cap="flat" cmpd="sng" w="9525">
                <a:solidFill>
                  <a:schemeClr val="accent1"/>
                </a:solidFill>
                <a:prstDash val="solid"/>
                <a:miter/>
                <a:headEnd len="med" w="med" type="none"/>
                <a:tailEnd len="med" w="med" type="none"/>
              </a:ln>
            </p:spPr>
            <p:txBody>
              <a:bodyPr anchorCtr="0" anchor="ctr" bIns="0" lIns="0" rIns="0" tIns="51525">
                <a:noAutofit/>
              </a:bodyPr>
              <a:lstStyle/>
              <a:p>
                <a:pPr indent="0" lvl="0" marL="0" marR="0" rtl="0" algn="ctr">
                  <a:lnSpc>
                    <a:spcPct val="90000"/>
                  </a:lnSpc>
                  <a:spcBef>
                    <a:spcPts val="0"/>
                  </a:spcBef>
                  <a:spcAft>
                    <a:spcPts val="0"/>
                  </a:spcAft>
                  <a:buNone/>
                </a:pPr>
                <a:r>
                  <a:t/>
                </a:r>
                <a:endParaRPr sz="1100">
                  <a:solidFill>
                    <a:srgbClr val="FFFFFF"/>
                  </a:solidFill>
                  <a:latin typeface="Calibri"/>
                  <a:ea typeface="Calibri"/>
                  <a:cs typeface="Calibri"/>
                  <a:sym typeface="Calibri"/>
                </a:endParaRPr>
              </a:p>
            </p:txBody>
          </p:sp>
          <p:pic>
            <p:nvPicPr>
              <p:cNvPr id="757" name="Shape 757"/>
              <p:cNvPicPr preferRelativeResize="0"/>
              <p:nvPr/>
            </p:nvPicPr>
            <p:blipFill rotWithShape="1">
              <a:blip r:embed="rId4">
                <a:alphaModFix/>
              </a:blip>
              <a:srcRect b="0" l="0" r="0" t="0"/>
              <a:stretch/>
            </p:blipFill>
            <p:spPr>
              <a:xfrm>
                <a:off x="2255314" y="3891051"/>
                <a:ext cx="1097852" cy="552779"/>
              </a:xfrm>
              <a:prstGeom prst="rect">
                <a:avLst/>
              </a:prstGeom>
              <a:noFill/>
              <a:ln>
                <a:noFill/>
              </a:ln>
            </p:spPr>
          </p:pic>
          <p:sp>
            <p:nvSpPr>
              <p:cNvPr id="758" name="Shape 758"/>
              <p:cNvSpPr/>
              <p:nvPr/>
            </p:nvSpPr>
            <p:spPr>
              <a:xfrm>
                <a:off x="2286321" y="4534064"/>
                <a:ext cx="1004043" cy="256186"/>
              </a:xfrm>
              <a:prstGeom prst="rect">
                <a:avLst/>
              </a:prstGeom>
              <a:noFill/>
              <a:ln>
                <a:noFill/>
              </a:ln>
            </p:spPr>
            <p:txBody>
              <a:bodyPr anchorCtr="0" anchor="ctr" bIns="25750" lIns="51525" rIns="51525" tIns="25750">
                <a:noAutofit/>
              </a:bodyPr>
              <a:lstStyle/>
              <a:p>
                <a:pPr indent="0" lvl="0" marL="0" marR="0" rtl="0" algn="ctr">
                  <a:lnSpc>
                    <a:spcPct val="90000"/>
                  </a:lnSpc>
                  <a:spcBef>
                    <a:spcPts val="0"/>
                  </a:spcBef>
                  <a:spcAft>
                    <a:spcPts val="0"/>
                  </a:spcAft>
                  <a:buSzPct val="25000"/>
                  <a:buNone/>
                </a:pPr>
                <a:r>
                  <a:rPr lang="en-US" sz="1000">
                    <a:solidFill>
                      <a:srgbClr val="0C0C0C"/>
                    </a:solidFill>
                    <a:latin typeface="Calibri"/>
                    <a:ea typeface="Calibri"/>
                    <a:cs typeface="Calibri"/>
                    <a:sym typeface="Calibri"/>
                  </a:rPr>
                  <a:t>Networking</a:t>
                </a:r>
              </a:p>
            </p:txBody>
          </p:sp>
        </p:grpSp>
        <p:grpSp>
          <p:nvGrpSpPr>
            <p:cNvPr id="759" name="Shape 759"/>
            <p:cNvGrpSpPr/>
            <p:nvPr/>
          </p:nvGrpSpPr>
          <p:grpSpPr>
            <a:xfrm>
              <a:off x="7112001" y="4991699"/>
              <a:ext cx="1652751" cy="967889"/>
              <a:chOff x="5571882" y="3822360"/>
              <a:chExt cx="1652751" cy="967889"/>
            </a:xfrm>
          </p:grpSpPr>
          <p:sp>
            <p:nvSpPr>
              <p:cNvPr id="760" name="Shape 760"/>
              <p:cNvSpPr/>
              <p:nvPr/>
            </p:nvSpPr>
            <p:spPr>
              <a:xfrm>
                <a:off x="5571882" y="3822360"/>
                <a:ext cx="1652751" cy="690162"/>
              </a:xfrm>
              <a:prstGeom prst="rect">
                <a:avLst/>
              </a:prstGeom>
              <a:solidFill>
                <a:schemeClr val="lt2"/>
              </a:solidFill>
              <a:ln cap="flat" cmpd="sng" w="9525">
                <a:solidFill>
                  <a:schemeClr val="accent1"/>
                </a:solidFill>
                <a:prstDash val="solid"/>
                <a:miter/>
                <a:headEnd len="med" w="med" type="none"/>
                <a:tailEnd len="med" w="med" type="none"/>
              </a:ln>
            </p:spPr>
            <p:txBody>
              <a:bodyPr anchorCtr="0" anchor="ctr" bIns="0" lIns="0" rIns="0" tIns="51525">
                <a:noAutofit/>
              </a:bodyPr>
              <a:lstStyle/>
              <a:p>
                <a:pPr indent="0" lvl="0" marL="0" marR="0" rtl="0" algn="ctr">
                  <a:lnSpc>
                    <a:spcPct val="90000"/>
                  </a:lnSpc>
                  <a:spcBef>
                    <a:spcPts val="0"/>
                  </a:spcBef>
                  <a:spcAft>
                    <a:spcPts val="0"/>
                  </a:spcAft>
                  <a:buNone/>
                </a:pPr>
                <a:r>
                  <a:t/>
                </a:r>
                <a:endParaRPr sz="1100">
                  <a:solidFill>
                    <a:srgbClr val="FFFFFF"/>
                  </a:solidFill>
                  <a:latin typeface="Calibri"/>
                  <a:ea typeface="Calibri"/>
                  <a:cs typeface="Calibri"/>
                  <a:sym typeface="Calibri"/>
                </a:endParaRPr>
              </a:p>
            </p:txBody>
          </p:sp>
          <p:pic>
            <p:nvPicPr>
              <p:cNvPr id="761" name="Shape 761"/>
              <p:cNvPicPr preferRelativeResize="0"/>
              <p:nvPr/>
            </p:nvPicPr>
            <p:blipFill rotWithShape="1">
              <a:blip r:embed="rId5">
                <a:alphaModFix/>
              </a:blip>
              <a:srcRect b="0" l="0" r="0" t="0"/>
              <a:stretch/>
            </p:blipFill>
            <p:spPr>
              <a:xfrm>
                <a:off x="5836875" y="3891041"/>
                <a:ext cx="1097852" cy="552781"/>
              </a:xfrm>
              <a:prstGeom prst="rect">
                <a:avLst/>
              </a:prstGeom>
              <a:noFill/>
              <a:ln>
                <a:noFill/>
              </a:ln>
            </p:spPr>
          </p:pic>
          <p:sp>
            <p:nvSpPr>
              <p:cNvPr id="762" name="Shape 762"/>
              <p:cNvSpPr/>
              <p:nvPr/>
            </p:nvSpPr>
            <p:spPr>
              <a:xfrm>
                <a:off x="6013623" y="4534064"/>
                <a:ext cx="744356" cy="256186"/>
              </a:xfrm>
              <a:prstGeom prst="rect">
                <a:avLst/>
              </a:prstGeom>
              <a:noFill/>
              <a:ln>
                <a:noFill/>
              </a:ln>
            </p:spPr>
            <p:txBody>
              <a:bodyPr anchorCtr="0" anchor="ctr" bIns="25750" lIns="51525" rIns="51525" tIns="25750">
                <a:noAutofit/>
              </a:bodyPr>
              <a:lstStyle/>
              <a:p>
                <a:pPr indent="0" lvl="0" marL="0" marR="0" rtl="0" algn="ctr">
                  <a:lnSpc>
                    <a:spcPct val="90000"/>
                  </a:lnSpc>
                  <a:spcBef>
                    <a:spcPts val="0"/>
                  </a:spcBef>
                  <a:spcAft>
                    <a:spcPts val="0"/>
                  </a:spcAft>
                  <a:buSzPct val="25000"/>
                  <a:buNone/>
                </a:pPr>
                <a:r>
                  <a:rPr lang="en-US" sz="1000">
                    <a:solidFill>
                      <a:srgbClr val="0C0C0C"/>
                    </a:solidFill>
                    <a:latin typeface="Calibri"/>
                    <a:ea typeface="Calibri"/>
                    <a:cs typeface="Calibri"/>
                    <a:sym typeface="Calibri"/>
                  </a:rPr>
                  <a:t>Storage</a:t>
                </a:r>
              </a:p>
            </p:txBody>
          </p:sp>
        </p:grpSp>
        <p:sp>
          <p:nvSpPr>
            <p:cNvPr id="763" name="Shape 763"/>
            <p:cNvSpPr/>
            <p:nvPr/>
          </p:nvSpPr>
          <p:spPr>
            <a:xfrm>
              <a:off x="3454403" y="4991700"/>
              <a:ext cx="1713694" cy="690162"/>
            </a:xfrm>
            <a:prstGeom prst="rect">
              <a:avLst/>
            </a:prstGeom>
            <a:solidFill>
              <a:schemeClr val="lt2"/>
            </a:solidFill>
            <a:ln cap="flat" cmpd="sng" w="9525">
              <a:solidFill>
                <a:schemeClr val="accent1"/>
              </a:solidFill>
              <a:prstDash val="solid"/>
              <a:miter/>
              <a:headEnd len="med" w="med" type="none"/>
              <a:tailEnd len="med" w="med" type="none"/>
            </a:ln>
          </p:spPr>
          <p:txBody>
            <a:bodyPr anchorCtr="0" anchor="ctr" bIns="0" lIns="0" rIns="0" tIns="51525">
              <a:noAutofit/>
            </a:bodyPr>
            <a:lstStyle/>
            <a:p>
              <a:pPr indent="0" lvl="0" marL="0" marR="0" rtl="0" algn="ctr">
                <a:lnSpc>
                  <a:spcPct val="90000"/>
                </a:lnSpc>
                <a:spcBef>
                  <a:spcPts val="0"/>
                </a:spcBef>
                <a:spcAft>
                  <a:spcPts val="0"/>
                </a:spcAft>
                <a:buNone/>
              </a:pPr>
              <a:r>
                <a:t/>
              </a:r>
              <a:endParaRPr sz="1100">
                <a:solidFill>
                  <a:srgbClr val="FFFFFF"/>
                </a:solidFill>
                <a:latin typeface="Calibri"/>
                <a:ea typeface="Calibri"/>
                <a:cs typeface="Calibri"/>
                <a:sym typeface="Calibri"/>
              </a:endParaRPr>
            </a:p>
          </p:txBody>
        </p:sp>
        <p:pic>
          <p:nvPicPr>
            <p:cNvPr id="764" name="Shape 764"/>
            <p:cNvPicPr preferRelativeResize="0"/>
            <p:nvPr/>
          </p:nvPicPr>
          <p:blipFill rotWithShape="1">
            <a:blip r:embed="rId6">
              <a:alphaModFix/>
            </a:blip>
            <a:srcRect b="0" l="0" r="0" t="0"/>
            <a:stretch/>
          </p:blipFill>
          <p:spPr>
            <a:xfrm>
              <a:off x="3762337" y="5060391"/>
              <a:ext cx="1097852" cy="552779"/>
            </a:xfrm>
            <a:prstGeom prst="rect">
              <a:avLst/>
            </a:prstGeom>
            <a:noFill/>
            <a:ln>
              <a:noFill/>
            </a:ln>
          </p:spPr>
        </p:pic>
        <p:sp>
          <p:nvSpPr>
            <p:cNvPr id="765" name="Shape 765"/>
            <p:cNvSpPr/>
            <p:nvPr/>
          </p:nvSpPr>
          <p:spPr>
            <a:xfrm>
              <a:off x="3866935" y="5693014"/>
              <a:ext cx="888626" cy="276960"/>
            </a:xfrm>
            <a:prstGeom prst="rect">
              <a:avLst/>
            </a:prstGeom>
            <a:noFill/>
            <a:ln>
              <a:noFill/>
            </a:ln>
          </p:spPr>
          <p:txBody>
            <a:bodyPr anchorCtr="0" anchor="ctr" bIns="25750" lIns="51525" rIns="51525" tIns="25750">
              <a:noAutofit/>
            </a:bodyPr>
            <a:lstStyle/>
            <a:p>
              <a:pPr indent="0" lvl="0" marL="0" marR="0" rtl="0" algn="ctr">
                <a:spcBef>
                  <a:spcPts val="0"/>
                </a:spcBef>
                <a:buSzPct val="25000"/>
                <a:buNone/>
              </a:pPr>
              <a:r>
                <a:rPr lang="en-US" sz="1000">
                  <a:solidFill>
                    <a:srgbClr val="0C0C0C"/>
                  </a:solidFill>
                  <a:latin typeface="Calibri"/>
                  <a:ea typeface="Calibri"/>
                  <a:cs typeface="Calibri"/>
                  <a:sym typeface="Calibri"/>
                </a:rPr>
                <a:t>Compute </a:t>
              </a:r>
            </a:p>
          </p:txBody>
        </p:sp>
        <p:sp>
          <p:nvSpPr>
            <p:cNvPr id="766" name="Shape 766"/>
            <p:cNvSpPr/>
            <p:nvPr/>
          </p:nvSpPr>
          <p:spPr>
            <a:xfrm>
              <a:off x="2688614" y="4543850"/>
              <a:ext cx="6847537" cy="365759"/>
            </a:xfrm>
            <a:prstGeom prst="roundRect">
              <a:avLst>
                <a:gd fmla="val 16667" name="adj"/>
              </a:avLst>
            </a:prstGeom>
            <a:gradFill>
              <a:gsLst>
                <a:gs pos="0">
                  <a:srgbClr val="5F82CA"/>
                </a:gs>
                <a:gs pos="50000">
                  <a:srgbClr val="3C70CA"/>
                </a:gs>
                <a:gs pos="100000">
                  <a:srgbClr val="2E60B9"/>
                </a:gs>
              </a:gsLst>
              <a:lin ang="5400000" scaled="0"/>
            </a:gradFill>
            <a:ln>
              <a:noFill/>
            </a:ln>
            <a:effectLst>
              <a:outerShdw blurRad="57150" rotWithShape="0" algn="ctr" dir="5400000" dist="19050">
                <a:srgbClr val="000000">
                  <a:alpha val="62745"/>
                </a:srgbClr>
              </a:outerShdw>
            </a:effectLst>
          </p:spPr>
          <p:txBody>
            <a:bodyPr anchorCtr="0" anchor="ctr" bIns="34350" lIns="68725" rIns="68725" tIns="34350">
              <a:noAutofit/>
            </a:bodyPr>
            <a:lstStyle/>
            <a:p>
              <a:pPr indent="0" lvl="0" marL="0" marR="0" rtl="0" algn="ctr">
                <a:spcBef>
                  <a:spcPts val="0"/>
                </a:spcBef>
                <a:spcAft>
                  <a:spcPts val="0"/>
                </a:spcAft>
                <a:buSzPct val="25000"/>
                <a:buNone/>
              </a:pPr>
              <a:r>
                <a:rPr b="1" lang="en-US" sz="1000">
                  <a:solidFill>
                    <a:srgbClr val="FFFFFF"/>
                  </a:solidFill>
                  <a:latin typeface="Arial"/>
                  <a:ea typeface="Arial"/>
                  <a:cs typeface="Arial"/>
                  <a:sym typeface="Arial"/>
                </a:rPr>
                <a:t> XenServer 7 </a:t>
              </a:r>
              <a:r>
                <a:rPr lang="en-US" sz="1000">
                  <a:solidFill>
                    <a:srgbClr val="FFFFFF"/>
                  </a:solidFill>
                  <a:latin typeface="Arial"/>
                  <a:ea typeface="Arial"/>
                  <a:cs typeface="Arial"/>
                  <a:sym typeface="Arial"/>
                </a:rPr>
                <a:t>Hypervisor</a:t>
              </a:r>
            </a:p>
          </p:txBody>
        </p:sp>
        <p:sp>
          <p:nvSpPr>
            <p:cNvPr id="767" name="Shape 767"/>
            <p:cNvSpPr/>
            <p:nvPr/>
          </p:nvSpPr>
          <p:spPr>
            <a:xfrm>
              <a:off x="2694421" y="2382539"/>
              <a:ext cx="1169672" cy="1999607"/>
            </a:xfrm>
            <a:prstGeom prst="roundRect">
              <a:avLst>
                <a:gd fmla="val 16667" name="adj"/>
              </a:avLst>
            </a:prstGeom>
            <a:gradFill>
              <a:gsLst>
                <a:gs pos="0">
                  <a:srgbClr val="5F82CA"/>
                </a:gs>
                <a:gs pos="50000">
                  <a:srgbClr val="3C70CA"/>
                </a:gs>
                <a:gs pos="100000">
                  <a:srgbClr val="2E60B9"/>
                </a:gs>
              </a:gsLst>
              <a:lin ang="5400000" scaled="0"/>
            </a:gradFill>
            <a:ln>
              <a:noFill/>
            </a:ln>
            <a:effectLst>
              <a:outerShdw blurRad="57150" rotWithShape="0" algn="ctr" dir="5400000" dist="19050">
                <a:srgbClr val="000000">
                  <a:alpha val="62745"/>
                </a:srgbClr>
              </a:outerShdw>
            </a:effectLst>
          </p:spPr>
          <p:txBody>
            <a:bodyPr anchorCtr="0" anchor="t" bIns="34350" lIns="68725" rIns="68725" tIns="34350">
              <a:noAutofit/>
            </a:bodyPr>
            <a:lstStyle/>
            <a:p>
              <a:pPr indent="0" lvl="0" marL="0" marR="0" rtl="0" algn="ctr">
                <a:spcBef>
                  <a:spcPts val="0"/>
                </a:spcBef>
                <a:spcAft>
                  <a:spcPts val="0"/>
                </a:spcAft>
                <a:buNone/>
              </a:pPr>
              <a:r>
                <a:t/>
              </a:r>
              <a:endParaRPr sz="1000">
                <a:solidFill>
                  <a:srgbClr val="FFFFFF"/>
                </a:solidFill>
                <a:latin typeface="Arial"/>
                <a:ea typeface="Arial"/>
                <a:cs typeface="Arial"/>
                <a:sym typeface="Arial"/>
              </a:endParaRPr>
            </a:p>
            <a:p>
              <a:pPr indent="0" lvl="0" marL="0" marR="0" rtl="0" algn="ctr">
                <a:spcBef>
                  <a:spcPts val="0"/>
                </a:spcBef>
                <a:spcAft>
                  <a:spcPts val="0"/>
                </a:spcAft>
                <a:buNone/>
              </a:pPr>
              <a:r>
                <a:t/>
              </a:r>
              <a:endParaRPr sz="1000">
                <a:solidFill>
                  <a:srgbClr val="FFFFFF"/>
                </a:solidFill>
                <a:latin typeface="Arial"/>
                <a:ea typeface="Arial"/>
                <a:cs typeface="Arial"/>
                <a:sym typeface="Arial"/>
              </a:endParaRPr>
            </a:p>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XenServer</a:t>
              </a:r>
            </a:p>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Control Domain (dom0)</a:t>
              </a:r>
            </a:p>
          </p:txBody>
        </p:sp>
        <p:grpSp>
          <p:nvGrpSpPr>
            <p:cNvPr id="768" name="Shape 768"/>
            <p:cNvGrpSpPr/>
            <p:nvPr/>
          </p:nvGrpSpPr>
          <p:grpSpPr>
            <a:xfrm>
              <a:off x="4075061" y="2382541"/>
              <a:ext cx="1224136" cy="1999606"/>
              <a:chOff x="3366671" y="1677318"/>
              <a:chExt cx="1631756" cy="2666142"/>
            </a:xfrm>
          </p:grpSpPr>
          <p:sp>
            <p:nvSpPr>
              <p:cNvPr id="769" name="Shape 769"/>
              <p:cNvSpPr/>
              <p:nvPr/>
            </p:nvSpPr>
            <p:spPr>
              <a:xfrm>
                <a:off x="3366671" y="1677318"/>
                <a:ext cx="1631756" cy="2666142"/>
              </a:xfrm>
              <a:prstGeom prst="roundRect">
                <a:avLst>
                  <a:gd fmla="val 16667" name="adj"/>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t" bIns="25775" lIns="51575" rIns="51575" tIns="25775">
                <a:noAutofit/>
              </a:bodyPr>
              <a:lstStyle/>
              <a:p>
                <a:pPr indent="0" lvl="0" marL="0" marR="0" rtl="0" algn="ctr">
                  <a:spcBef>
                    <a:spcPts val="0"/>
                  </a:spcBef>
                  <a:spcAft>
                    <a:spcPts val="0"/>
                  </a:spcAft>
                  <a:buNone/>
                </a:pPr>
                <a:r>
                  <a:t/>
                </a:r>
                <a:endParaRPr sz="1000">
                  <a:solidFill>
                    <a:srgbClr val="FFFFFF"/>
                  </a:solidFill>
                  <a:latin typeface="Arial"/>
                  <a:ea typeface="Arial"/>
                  <a:cs typeface="Arial"/>
                  <a:sym typeface="Arial"/>
                </a:endParaRPr>
              </a:p>
              <a:p>
                <a:pPr indent="0" lvl="0" marL="0" marR="0" rtl="0" algn="ctr">
                  <a:spcBef>
                    <a:spcPts val="0"/>
                  </a:spcBef>
                  <a:spcAft>
                    <a:spcPts val="0"/>
                  </a:spcAft>
                  <a:buNone/>
                </a:pPr>
                <a:r>
                  <a:t/>
                </a:r>
                <a:endParaRPr sz="1000">
                  <a:solidFill>
                    <a:srgbClr val="FFFFFF"/>
                  </a:solidFill>
                  <a:latin typeface="Arial"/>
                  <a:ea typeface="Arial"/>
                  <a:cs typeface="Arial"/>
                  <a:sym typeface="Arial"/>
                </a:endParaRPr>
              </a:p>
              <a:p>
                <a:pPr indent="0" lvl="0" marL="0" marR="0" rtl="0" algn="ctr">
                  <a:spcBef>
                    <a:spcPts val="0"/>
                  </a:spcBef>
                  <a:spcAft>
                    <a:spcPts val="0"/>
                  </a:spcAft>
                  <a:buNone/>
                </a:pPr>
                <a:r>
                  <a:t/>
                </a:r>
                <a:endParaRPr sz="1000">
                  <a:solidFill>
                    <a:srgbClr val="FFFFFF"/>
                  </a:solidFill>
                  <a:latin typeface="Arial"/>
                  <a:ea typeface="Arial"/>
                  <a:cs typeface="Arial"/>
                  <a:sym typeface="Arial"/>
                </a:endParaRPr>
              </a:p>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HVI</a:t>
                </a:r>
              </a:p>
              <a:p>
                <a:pPr indent="0" lvl="0" marL="0" marR="0" rtl="0" algn="ctr">
                  <a:spcBef>
                    <a:spcPts val="0"/>
                  </a:spcBef>
                  <a:spcAft>
                    <a:spcPts val="0"/>
                  </a:spcAft>
                  <a:buSzPct val="25000"/>
                  <a:buNone/>
                </a:pPr>
                <a:r>
                  <a:rPr lang="en-US" sz="1000">
                    <a:solidFill>
                      <a:srgbClr val="FFFFFF"/>
                    </a:solidFill>
                    <a:latin typeface="Arial"/>
                    <a:ea typeface="Arial"/>
                    <a:cs typeface="Arial"/>
                    <a:sym typeface="Arial"/>
                  </a:rPr>
                  <a:t>Security Virtual Appliance</a:t>
                </a:r>
              </a:p>
            </p:txBody>
          </p:sp>
          <p:sp>
            <p:nvSpPr>
              <p:cNvPr id="770" name="Shape 770"/>
              <p:cNvSpPr txBox="1"/>
              <p:nvPr/>
            </p:nvSpPr>
            <p:spPr>
              <a:xfrm>
                <a:off x="3387712" y="3389100"/>
                <a:ext cx="1538287" cy="861774"/>
              </a:xfrm>
              <a:prstGeom prst="rect">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t" bIns="34350" lIns="68750" rIns="68750" tIns="34350">
                <a:noAutofit/>
              </a:bodyPr>
              <a:lstStyle/>
              <a:p>
                <a:pPr indent="0" lvl="0" marL="0" marR="0" rtl="0" algn="ctr">
                  <a:spcBef>
                    <a:spcPts val="0"/>
                  </a:spcBef>
                  <a:buSzPct val="25000"/>
                  <a:buNone/>
                </a:pPr>
                <a:r>
                  <a:rPr lang="en-US" sz="900">
                    <a:solidFill>
                      <a:schemeClr val="lt1"/>
                    </a:solidFill>
                    <a:latin typeface="Calibri"/>
                    <a:ea typeface="Calibri"/>
                    <a:cs typeface="Calibri"/>
                    <a:sym typeface="Calibri"/>
                  </a:rPr>
                  <a:t>Memory Introspection Engine</a:t>
                </a:r>
              </a:p>
            </p:txBody>
          </p:sp>
        </p:grpSp>
        <p:grpSp>
          <p:nvGrpSpPr>
            <p:cNvPr id="771" name="Shape 771"/>
            <p:cNvGrpSpPr/>
            <p:nvPr/>
          </p:nvGrpSpPr>
          <p:grpSpPr>
            <a:xfrm>
              <a:off x="4687129" y="4066717"/>
              <a:ext cx="4469685" cy="576214"/>
              <a:chOff x="4182546" y="3922889"/>
              <a:chExt cx="5958028" cy="768285"/>
            </a:xfrm>
          </p:grpSpPr>
          <p:cxnSp>
            <p:nvCxnSpPr>
              <p:cNvPr id="772" name="Shape 772"/>
              <p:cNvCxnSpPr/>
              <p:nvPr/>
            </p:nvCxnSpPr>
            <p:spPr>
              <a:xfrm rot="10800000">
                <a:off x="4219656" y="4686300"/>
                <a:ext cx="5920918" cy="0"/>
              </a:xfrm>
              <a:prstGeom prst="straightConnector1">
                <a:avLst/>
              </a:prstGeom>
              <a:noFill/>
              <a:ln cap="flat" cmpd="sng" w="19050">
                <a:solidFill>
                  <a:srgbClr val="FFFFFF"/>
                </a:solidFill>
                <a:prstDash val="solid"/>
                <a:miter/>
                <a:headEnd len="med" w="med" type="none"/>
                <a:tailEnd len="med" w="med" type="none"/>
              </a:ln>
            </p:spPr>
          </p:cxnSp>
          <p:cxnSp>
            <p:nvCxnSpPr>
              <p:cNvPr id="773" name="Shape 773"/>
              <p:cNvCxnSpPr/>
              <p:nvPr/>
            </p:nvCxnSpPr>
            <p:spPr>
              <a:xfrm>
                <a:off x="10103470" y="3933717"/>
                <a:ext cx="0" cy="752582"/>
              </a:xfrm>
              <a:prstGeom prst="straightConnector1">
                <a:avLst/>
              </a:prstGeom>
              <a:noFill/>
              <a:ln cap="flat" cmpd="sng" w="19050">
                <a:solidFill>
                  <a:schemeClr val="lt1"/>
                </a:solidFill>
                <a:prstDash val="solid"/>
                <a:miter/>
                <a:headEnd len="lg" w="lg" type="triangle"/>
                <a:tailEnd len="med" w="med" type="none"/>
              </a:ln>
            </p:spPr>
          </p:cxnSp>
          <p:cxnSp>
            <p:nvCxnSpPr>
              <p:cNvPr id="774" name="Shape 774"/>
              <p:cNvCxnSpPr/>
              <p:nvPr/>
            </p:nvCxnSpPr>
            <p:spPr>
              <a:xfrm>
                <a:off x="5686200" y="3938592"/>
                <a:ext cx="0" cy="752582"/>
              </a:xfrm>
              <a:prstGeom prst="straightConnector1">
                <a:avLst/>
              </a:prstGeom>
              <a:noFill/>
              <a:ln cap="flat" cmpd="sng" w="19050">
                <a:solidFill>
                  <a:schemeClr val="lt1"/>
                </a:solidFill>
                <a:prstDash val="solid"/>
                <a:miter/>
                <a:headEnd len="lg" w="lg" type="triangle"/>
                <a:tailEnd len="med" w="med" type="none"/>
              </a:ln>
            </p:spPr>
          </p:cxnSp>
          <p:cxnSp>
            <p:nvCxnSpPr>
              <p:cNvPr id="775" name="Shape 775"/>
              <p:cNvCxnSpPr/>
              <p:nvPr/>
            </p:nvCxnSpPr>
            <p:spPr>
              <a:xfrm>
                <a:off x="6754203" y="3922889"/>
                <a:ext cx="0" cy="752582"/>
              </a:xfrm>
              <a:prstGeom prst="straightConnector1">
                <a:avLst/>
              </a:prstGeom>
              <a:noFill/>
              <a:ln cap="flat" cmpd="sng" w="19050">
                <a:solidFill>
                  <a:schemeClr val="lt1"/>
                </a:solidFill>
                <a:prstDash val="solid"/>
                <a:miter/>
                <a:headEnd len="lg" w="lg" type="triangle"/>
                <a:tailEnd len="med" w="med" type="none"/>
              </a:ln>
            </p:spPr>
          </p:cxnSp>
          <p:cxnSp>
            <p:nvCxnSpPr>
              <p:cNvPr id="776" name="Shape 776"/>
              <p:cNvCxnSpPr/>
              <p:nvPr/>
            </p:nvCxnSpPr>
            <p:spPr>
              <a:xfrm>
                <a:off x="7887750" y="3933717"/>
                <a:ext cx="0" cy="752582"/>
              </a:xfrm>
              <a:prstGeom prst="straightConnector1">
                <a:avLst/>
              </a:prstGeom>
              <a:noFill/>
              <a:ln cap="flat" cmpd="sng" w="19050">
                <a:solidFill>
                  <a:schemeClr val="lt1"/>
                </a:solidFill>
                <a:prstDash val="solid"/>
                <a:miter/>
                <a:headEnd len="lg" w="lg" type="triangle"/>
                <a:tailEnd len="med" w="med" type="none"/>
              </a:ln>
            </p:spPr>
          </p:cxnSp>
          <p:cxnSp>
            <p:nvCxnSpPr>
              <p:cNvPr id="777" name="Shape 777"/>
              <p:cNvCxnSpPr/>
              <p:nvPr/>
            </p:nvCxnSpPr>
            <p:spPr>
              <a:xfrm>
                <a:off x="8995610" y="3922889"/>
                <a:ext cx="0" cy="752582"/>
              </a:xfrm>
              <a:prstGeom prst="straightConnector1">
                <a:avLst/>
              </a:prstGeom>
              <a:noFill/>
              <a:ln cap="flat" cmpd="sng" w="19050">
                <a:solidFill>
                  <a:schemeClr val="lt1"/>
                </a:solidFill>
                <a:prstDash val="solid"/>
                <a:miter/>
                <a:headEnd len="lg" w="lg" type="triangle"/>
                <a:tailEnd len="med" w="med" type="none"/>
              </a:ln>
            </p:spPr>
          </p:cxnSp>
          <p:cxnSp>
            <p:nvCxnSpPr>
              <p:cNvPr id="778" name="Shape 778"/>
              <p:cNvCxnSpPr/>
              <p:nvPr/>
            </p:nvCxnSpPr>
            <p:spPr>
              <a:xfrm>
                <a:off x="4182546" y="4140589"/>
                <a:ext cx="3" cy="534882"/>
              </a:xfrm>
              <a:prstGeom prst="straightConnector1">
                <a:avLst/>
              </a:prstGeom>
              <a:noFill/>
              <a:ln cap="flat" cmpd="sng" w="19050">
                <a:solidFill>
                  <a:schemeClr val="lt1"/>
                </a:solidFill>
                <a:prstDash val="solid"/>
                <a:miter/>
                <a:headEnd len="lg" w="lg" type="triangle"/>
                <a:tailEnd len="med" w="med" type="none"/>
              </a:ln>
            </p:spPr>
          </p:cxnSp>
        </p:grpSp>
        <p:sp>
          <p:nvSpPr>
            <p:cNvPr id="779" name="Shape 779"/>
            <p:cNvSpPr/>
            <p:nvPr/>
          </p:nvSpPr>
          <p:spPr>
            <a:xfrm>
              <a:off x="4144630" y="4587082"/>
              <a:ext cx="1023467" cy="292642"/>
            </a:xfrm>
            <a:prstGeom prst="roundRect">
              <a:avLst>
                <a:gd fmla="val 16667" name="adj"/>
              </a:avLst>
            </a:prstGeom>
            <a:gradFill>
              <a:gsLst>
                <a:gs pos="0">
                  <a:srgbClr val="AFAFAF"/>
                </a:gs>
                <a:gs pos="50000">
                  <a:schemeClr val="accent3"/>
                </a:gs>
                <a:gs pos="100000">
                  <a:srgbClr val="919191"/>
                </a:gs>
              </a:gsLst>
              <a:lin ang="5400000" scaled="0"/>
            </a:gradFill>
            <a:ln>
              <a:noFill/>
            </a:ln>
            <a:effectLst>
              <a:outerShdw blurRad="57150" rotWithShape="0" algn="ctr" dir="5400000" dist="19050">
                <a:srgbClr val="000000">
                  <a:alpha val="62745"/>
                </a:srgbClr>
              </a:outerShdw>
            </a:effectLst>
          </p:spPr>
          <p:txBody>
            <a:bodyPr anchorCtr="0" anchor="ctr" bIns="34350" lIns="68750" rIns="68750" tIns="34350">
              <a:noAutofit/>
            </a:bodyPr>
            <a:lstStyle/>
            <a:p>
              <a:pPr indent="0" lvl="0" marL="0" marR="0" rtl="0" algn="ctr">
                <a:spcBef>
                  <a:spcPts val="0"/>
                </a:spcBef>
                <a:buSzPct val="25000"/>
                <a:buNone/>
              </a:pPr>
              <a:r>
                <a:rPr b="1" lang="en-US" sz="900">
                  <a:solidFill>
                    <a:schemeClr val="lt1"/>
                  </a:solidFill>
                  <a:latin typeface="Calibri"/>
                  <a:ea typeface="Calibri"/>
                  <a:cs typeface="Calibri"/>
                  <a:sym typeface="Calibri"/>
                </a:rPr>
                <a:t>Citrix Direct Inspect API</a:t>
              </a:r>
            </a:p>
          </p:txBody>
        </p:sp>
        <p:cxnSp>
          <p:nvCxnSpPr>
            <p:cNvPr id="780" name="Shape 780"/>
            <p:cNvCxnSpPr/>
            <p:nvPr/>
          </p:nvCxnSpPr>
          <p:spPr>
            <a:xfrm>
              <a:off x="2576611" y="4467616"/>
              <a:ext cx="7071544" cy="2672"/>
            </a:xfrm>
            <a:prstGeom prst="straightConnector1">
              <a:avLst/>
            </a:prstGeom>
            <a:noFill/>
            <a:ln cap="flat" cmpd="sng" w="9525">
              <a:solidFill>
                <a:srgbClr val="FFFFFF"/>
              </a:solidFill>
              <a:prstDash val="dash"/>
              <a:miter/>
              <a:headEnd len="med" w="med" type="none"/>
              <a:tailEnd len="med" w="med" type="none"/>
            </a:ln>
          </p:spPr>
        </p:cxnSp>
        <p:sp>
          <p:nvSpPr>
            <p:cNvPr id="781" name="Shape 781"/>
            <p:cNvSpPr txBox="1"/>
            <p:nvPr/>
          </p:nvSpPr>
          <p:spPr>
            <a:xfrm>
              <a:off x="3374198" y="1737160"/>
              <a:ext cx="5589115" cy="307777"/>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1000">
                  <a:solidFill>
                    <a:schemeClr val="dk1"/>
                  </a:solidFill>
                  <a:latin typeface="Calibri"/>
                  <a:ea typeface="Calibri"/>
                  <a:cs typeface="Calibri"/>
                  <a:sym typeface="Calibri"/>
                </a:rPr>
                <a:t>STRONG ISOLATION (Hypervisor Controlled, Hardware Enforced)</a:t>
              </a:r>
            </a:p>
          </p:txBody>
        </p:sp>
        <p:cxnSp>
          <p:nvCxnSpPr>
            <p:cNvPr id="782" name="Shape 782"/>
            <p:cNvCxnSpPr/>
            <p:nvPr/>
          </p:nvCxnSpPr>
          <p:spPr>
            <a:xfrm rot="10800000">
              <a:off x="2590801" y="1987556"/>
              <a:ext cx="1458" cy="2508245"/>
            </a:xfrm>
            <a:prstGeom prst="straightConnector1">
              <a:avLst/>
            </a:prstGeom>
            <a:noFill/>
            <a:ln cap="flat" cmpd="sng" w="9525">
              <a:solidFill>
                <a:schemeClr val="accent1"/>
              </a:solidFill>
              <a:prstDash val="dash"/>
              <a:miter/>
              <a:headEnd len="med" w="med" type="none"/>
              <a:tailEnd len="med" w="med" type="none"/>
            </a:ln>
          </p:spPr>
        </p:cxnSp>
        <p:cxnSp>
          <p:nvCxnSpPr>
            <p:cNvPr id="783" name="Shape 783"/>
            <p:cNvCxnSpPr/>
            <p:nvPr/>
          </p:nvCxnSpPr>
          <p:spPr>
            <a:xfrm flipH="1" rot="10800000">
              <a:off x="3962400" y="1951062"/>
              <a:ext cx="2006" cy="2504236"/>
            </a:xfrm>
            <a:prstGeom prst="straightConnector1">
              <a:avLst/>
            </a:prstGeom>
            <a:noFill/>
            <a:ln cap="flat" cmpd="sng" w="9525">
              <a:solidFill>
                <a:schemeClr val="accent1"/>
              </a:solidFill>
              <a:prstDash val="dash"/>
              <a:miter/>
              <a:headEnd len="med" w="med" type="none"/>
              <a:tailEnd len="med" w="med" type="none"/>
            </a:ln>
          </p:spPr>
        </p:cxnSp>
        <p:cxnSp>
          <p:nvCxnSpPr>
            <p:cNvPr id="784" name="Shape 784"/>
            <p:cNvCxnSpPr/>
            <p:nvPr/>
          </p:nvCxnSpPr>
          <p:spPr>
            <a:xfrm rot="10800000">
              <a:off x="5366124" y="1954924"/>
              <a:ext cx="6200" cy="2512251"/>
            </a:xfrm>
            <a:prstGeom prst="straightConnector1">
              <a:avLst/>
            </a:prstGeom>
            <a:noFill/>
            <a:ln cap="flat" cmpd="sng" w="9525">
              <a:solidFill>
                <a:schemeClr val="accent1"/>
              </a:solidFill>
              <a:prstDash val="dash"/>
              <a:miter/>
              <a:headEnd len="med" w="med" type="none"/>
              <a:tailEnd len="med" w="med" type="none"/>
            </a:ln>
          </p:spPr>
        </p:cxnSp>
        <p:pic>
          <p:nvPicPr>
            <p:cNvPr id="785" name="Shape 785"/>
            <p:cNvPicPr preferRelativeResize="0"/>
            <p:nvPr/>
          </p:nvPicPr>
          <p:blipFill rotWithShape="1">
            <a:blip r:embed="rId7">
              <a:alphaModFix/>
            </a:blip>
            <a:srcRect b="0" l="0" r="0" t="0"/>
            <a:stretch/>
          </p:blipFill>
          <p:spPr>
            <a:xfrm>
              <a:off x="2758906" y="5189860"/>
              <a:ext cx="578676" cy="383083"/>
            </a:xfrm>
            <a:prstGeom prst="rect">
              <a:avLst/>
            </a:prstGeom>
            <a:noFill/>
            <a:ln>
              <a:noFill/>
            </a:ln>
          </p:spPr>
        </p:pic>
        <p:pic>
          <p:nvPicPr>
            <p:cNvPr id="786" name="Shape 786"/>
            <p:cNvPicPr preferRelativeResize="0"/>
            <p:nvPr/>
          </p:nvPicPr>
          <p:blipFill rotWithShape="1">
            <a:blip r:embed="rId8">
              <a:alphaModFix/>
            </a:blip>
            <a:srcRect b="0" l="0" r="0" t="0"/>
            <a:stretch/>
          </p:blipFill>
          <p:spPr>
            <a:xfrm>
              <a:off x="2873388" y="2553077"/>
              <a:ext cx="864143" cy="294872"/>
            </a:xfrm>
            <a:prstGeom prst="rect">
              <a:avLst/>
            </a:prstGeom>
            <a:noFill/>
            <a:ln>
              <a:noFill/>
            </a:ln>
          </p:spPr>
        </p:pic>
        <p:pic>
          <p:nvPicPr>
            <p:cNvPr id="787" name="Shape 787"/>
            <p:cNvPicPr preferRelativeResize="0"/>
            <p:nvPr/>
          </p:nvPicPr>
          <p:blipFill rotWithShape="1">
            <a:blip r:embed="rId9">
              <a:alphaModFix/>
            </a:blip>
            <a:srcRect b="0" l="0" r="0" t="0"/>
            <a:stretch/>
          </p:blipFill>
          <p:spPr>
            <a:xfrm>
              <a:off x="4255564" y="2408175"/>
              <a:ext cx="995454" cy="495415"/>
            </a:xfrm>
            <a:prstGeom prst="rect">
              <a:avLst/>
            </a:prstGeom>
            <a:noFill/>
            <a:ln>
              <a:noFill/>
            </a:ln>
          </p:spPr>
        </p:pic>
      </p:gr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1" name="Shape 791"/>
        <p:cNvGrpSpPr/>
        <p:nvPr/>
      </p:nvGrpSpPr>
      <p:grpSpPr>
        <a:xfrm>
          <a:off x="0" y="0"/>
          <a:ext cx="0" cy="0"/>
          <a:chOff x="0" y="0"/>
          <a:chExt cx="0" cy="0"/>
        </a:xfrm>
      </p:grpSpPr>
      <p:pic>
        <p:nvPicPr>
          <p:cNvPr id="792" name="Shape 792"/>
          <p:cNvPicPr preferRelativeResize="0"/>
          <p:nvPr/>
        </p:nvPicPr>
        <p:blipFill rotWithShape="1">
          <a:blip r:embed="rId3">
            <a:alphaModFix/>
          </a:blip>
          <a:srcRect b="0" l="0" r="0" t="0"/>
          <a:stretch/>
        </p:blipFill>
        <p:spPr>
          <a:xfrm>
            <a:off x="5754210" y="1947901"/>
            <a:ext cx="3404100" cy="3195599"/>
          </a:xfrm>
          <a:prstGeom prst="rect">
            <a:avLst/>
          </a:prstGeom>
          <a:noFill/>
          <a:ln>
            <a:noFill/>
          </a:ln>
        </p:spPr>
      </p:pic>
      <p:sp>
        <p:nvSpPr>
          <p:cNvPr id="793" name="Shape 793"/>
          <p:cNvSpPr/>
          <p:nvPr/>
        </p:nvSpPr>
        <p:spPr>
          <a:xfrm>
            <a:off x="58837" y="1819662"/>
            <a:ext cx="4572000" cy="4848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1400">
                <a:solidFill>
                  <a:srgbClr val="1E1E1E"/>
                </a:solidFill>
                <a:latin typeface="Calibri"/>
                <a:ea typeface="Calibri"/>
                <a:cs typeface="Calibri"/>
                <a:sym typeface="Calibri"/>
              </a:rPr>
              <a:t>        </a:t>
            </a:r>
          </a:p>
          <a:p>
            <a:pPr indent="0" lvl="0" marL="0" marR="0" rtl="0" algn="l">
              <a:spcBef>
                <a:spcPts val="0"/>
              </a:spcBef>
              <a:buNone/>
            </a:pPr>
            <a:r>
              <a:t/>
            </a:r>
            <a:endParaRPr sz="1400">
              <a:solidFill>
                <a:srgbClr val="1E1E1E"/>
              </a:solidFill>
              <a:latin typeface="Calibri"/>
              <a:ea typeface="Calibri"/>
              <a:cs typeface="Calibri"/>
              <a:sym typeface="Calibri"/>
            </a:endParaRPr>
          </a:p>
        </p:txBody>
      </p:sp>
      <p:sp>
        <p:nvSpPr>
          <p:cNvPr id="794" name="Shape 794"/>
          <p:cNvSpPr/>
          <p:nvPr/>
        </p:nvSpPr>
        <p:spPr>
          <a:xfrm>
            <a:off x="220950" y="1462551"/>
            <a:ext cx="4333200" cy="1058699"/>
          </a:xfrm>
          <a:prstGeom prst="rect">
            <a:avLst/>
          </a:prstGeom>
          <a:noFill/>
          <a:ln>
            <a:noFill/>
          </a:ln>
        </p:spPr>
        <p:txBody>
          <a:bodyPr anchorCtr="0" anchor="t" bIns="34350" lIns="68750" rIns="68750" tIns="34350">
            <a:noAutofit/>
          </a:bodyPr>
          <a:lstStyle/>
          <a:p>
            <a:pPr indent="0" lvl="0" marL="0" marR="0" rtl="0" algn="l">
              <a:spcBef>
                <a:spcPts val="0"/>
              </a:spcBef>
              <a:buNone/>
            </a:pPr>
            <a:r>
              <a:t/>
            </a:r>
            <a:endParaRPr sz="1400">
              <a:solidFill>
                <a:srgbClr val="1E1E1E"/>
              </a:solidFill>
              <a:latin typeface="Calibri"/>
              <a:ea typeface="Calibri"/>
              <a:cs typeface="Calibri"/>
              <a:sym typeface="Calibri"/>
            </a:endParaRP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Isolated and impossible to compromise</a:t>
            </a: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Unprecedented insight into zero-days</a:t>
            </a: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Already proven for several known APTs</a:t>
            </a:r>
          </a:p>
          <a:p>
            <a:pPr indent="0" lvl="0" marL="0" marR="0" rtl="0" algn="l">
              <a:spcBef>
                <a:spcPts val="0"/>
              </a:spcBef>
              <a:buSzPct val="25000"/>
              <a:buNone/>
            </a:pPr>
            <a:r>
              <a:rPr lang="en-US" sz="1400">
                <a:solidFill>
                  <a:srgbClr val="1E1E1E"/>
                </a:solidFill>
                <a:latin typeface="Calibri"/>
                <a:ea typeface="Calibri"/>
                <a:cs typeface="Calibri"/>
                <a:sym typeface="Calibri"/>
              </a:rPr>
              <a:t> </a:t>
            </a:r>
          </a:p>
          <a:p>
            <a:pPr indent="0" lvl="0" marL="0" marR="0" rtl="0" algn="l">
              <a:spcBef>
                <a:spcPts val="0"/>
              </a:spcBef>
              <a:buSzPct val="25000"/>
              <a:buNone/>
            </a:pPr>
            <a:r>
              <a:rPr lang="en-US" sz="1400">
                <a:solidFill>
                  <a:srgbClr val="1E1E1E"/>
                </a:solidFill>
                <a:latin typeface="Calibri"/>
                <a:ea typeface="Calibri"/>
                <a:cs typeface="Calibri"/>
                <a:sym typeface="Calibri"/>
              </a:rPr>
              <a:t> </a:t>
            </a:r>
          </a:p>
        </p:txBody>
      </p:sp>
      <p:sp>
        <p:nvSpPr>
          <p:cNvPr id="795" name="Shape 795"/>
          <p:cNvSpPr/>
          <p:nvPr/>
        </p:nvSpPr>
        <p:spPr>
          <a:xfrm>
            <a:off x="4177145" y="1584457"/>
            <a:ext cx="4796100" cy="830999"/>
          </a:xfrm>
          <a:prstGeom prst="rect">
            <a:avLst/>
          </a:prstGeom>
          <a:noFill/>
          <a:ln>
            <a:noFill/>
          </a:ln>
        </p:spPr>
        <p:txBody>
          <a:bodyPr anchorCtr="0" anchor="t" bIns="34350" lIns="68750" rIns="68750" tIns="34350">
            <a:noAutofit/>
          </a:bodyPr>
          <a:lstStyle/>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Instantly respond to attacks</a:t>
            </a: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Provide detailed reporting of attack chain</a:t>
            </a: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Independent from and fully compatible </a:t>
            </a:r>
            <a:br>
              <a:rPr lang="en-US" sz="1200">
                <a:solidFill>
                  <a:srgbClr val="1E1E1E"/>
                </a:solidFill>
                <a:latin typeface="Calibri"/>
                <a:ea typeface="Calibri"/>
                <a:cs typeface="Calibri"/>
                <a:sym typeface="Calibri"/>
              </a:rPr>
            </a:br>
            <a:r>
              <a:rPr lang="en-US" sz="1200">
                <a:solidFill>
                  <a:srgbClr val="1E1E1E"/>
                </a:solidFill>
                <a:latin typeface="Calibri"/>
                <a:ea typeface="Calibri"/>
                <a:cs typeface="Calibri"/>
                <a:sym typeface="Calibri"/>
              </a:rPr>
              <a:t>with any endpoint security tool </a:t>
            </a:r>
          </a:p>
          <a:p>
            <a:pPr indent="0" lvl="0" marL="0" marR="0" rtl="0" algn="l">
              <a:spcBef>
                <a:spcPts val="0"/>
              </a:spcBef>
              <a:buSzPct val="25000"/>
              <a:buNone/>
            </a:pPr>
            <a:r>
              <a:rPr lang="en-US" sz="1400">
                <a:solidFill>
                  <a:srgbClr val="1E1E1E"/>
                </a:solidFill>
                <a:latin typeface="Calibri"/>
                <a:ea typeface="Calibri"/>
                <a:cs typeface="Calibri"/>
                <a:sym typeface="Calibri"/>
              </a:rPr>
              <a:t> </a:t>
            </a:r>
          </a:p>
        </p:txBody>
      </p:sp>
      <p:sp>
        <p:nvSpPr>
          <p:cNvPr id="796" name="Shape 796"/>
          <p:cNvSpPr txBox="1"/>
          <p:nvPr/>
        </p:nvSpPr>
        <p:spPr>
          <a:xfrm>
            <a:off x="179721" y="2488800"/>
            <a:ext cx="4483200" cy="4155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2300">
                <a:solidFill>
                  <a:srgbClr val="F4B081"/>
                </a:solidFill>
                <a:latin typeface="Calibri"/>
                <a:ea typeface="Calibri"/>
                <a:cs typeface="Calibri"/>
                <a:sym typeface="Calibri"/>
              </a:rPr>
              <a:t>Fast Performance. Easy Management</a:t>
            </a:r>
          </a:p>
        </p:txBody>
      </p:sp>
      <p:sp>
        <p:nvSpPr>
          <p:cNvPr id="797" name="Shape 797"/>
          <p:cNvSpPr/>
          <p:nvPr/>
        </p:nvSpPr>
        <p:spPr>
          <a:xfrm>
            <a:off x="254757" y="2739068"/>
            <a:ext cx="4587300" cy="1362000"/>
          </a:xfrm>
          <a:prstGeom prst="rect">
            <a:avLst/>
          </a:prstGeom>
          <a:noFill/>
          <a:ln>
            <a:noFill/>
          </a:ln>
        </p:spPr>
        <p:txBody>
          <a:bodyPr anchorCtr="0" anchor="t" bIns="34350" lIns="68750" rIns="68750" tIns="34350">
            <a:noAutofit/>
          </a:bodyPr>
          <a:lstStyle/>
          <a:p>
            <a:pPr indent="-215900" lvl="0" marL="215900" marR="0" rtl="0" algn="l">
              <a:spcBef>
                <a:spcPts val="0"/>
              </a:spcBef>
              <a:buClr>
                <a:schemeClr val="dk1"/>
              </a:buClr>
              <a:buFont typeface="Arial"/>
              <a:buNone/>
            </a:pPr>
            <a:r>
              <a:t/>
            </a:r>
            <a:endParaRPr sz="1200">
              <a:solidFill>
                <a:srgbClr val="1E1E1E"/>
              </a:solidFill>
              <a:latin typeface="Calibri"/>
              <a:ea typeface="Calibri"/>
              <a:cs typeface="Calibri"/>
              <a:sym typeface="Calibri"/>
            </a:endParaRPr>
          </a:p>
          <a:p>
            <a:pPr indent="-215900" lvl="0" marL="215900" marR="0" rtl="0" algn="l">
              <a:spcBef>
                <a:spcPts val="0"/>
              </a:spcBef>
              <a:buClr>
                <a:schemeClr val="dk1"/>
              </a:buClr>
              <a:buFont typeface="Arial"/>
              <a:buNone/>
            </a:pPr>
            <a:r>
              <a:t/>
            </a:r>
            <a:endParaRPr sz="1200">
              <a:solidFill>
                <a:srgbClr val="1E1E1E"/>
              </a:solidFill>
              <a:latin typeface="Calibri"/>
              <a:ea typeface="Calibri"/>
              <a:cs typeface="Calibri"/>
              <a:sym typeface="Calibri"/>
            </a:endParaRPr>
          </a:p>
          <a:p>
            <a:pPr indent="-215900" lvl="0" marL="215900" marR="0" rtl="0" algn="l">
              <a:spcBef>
                <a:spcPts val="0"/>
              </a:spcBef>
              <a:buClr>
                <a:schemeClr val="dk1"/>
              </a:buClr>
              <a:buFont typeface="Arial"/>
              <a:buNone/>
            </a:pPr>
            <a:r>
              <a:t/>
            </a:r>
            <a:endParaRPr sz="1200">
              <a:solidFill>
                <a:srgbClr val="1E1E1E"/>
              </a:solidFill>
              <a:latin typeface="Calibri"/>
              <a:ea typeface="Calibri"/>
              <a:cs typeface="Calibri"/>
              <a:sym typeface="Calibri"/>
            </a:endParaRP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Truly Agentless Security </a:t>
            </a: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Deployed from Bitdefender GravityZone Control Center </a:t>
            </a:r>
            <a:br>
              <a:rPr lang="en-US" sz="1200">
                <a:solidFill>
                  <a:srgbClr val="1E1E1E"/>
                </a:solidFill>
                <a:latin typeface="Calibri"/>
                <a:ea typeface="Calibri"/>
                <a:cs typeface="Calibri"/>
                <a:sym typeface="Calibri"/>
              </a:rPr>
            </a:br>
            <a:r>
              <a:rPr lang="en-US" sz="1200">
                <a:solidFill>
                  <a:srgbClr val="1E1E1E"/>
                </a:solidFill>
                <a:latin typeface="Calibri"/>
                <a:ea typeface="Calibri"/>
                <a:cs typeface="Calibri"/>
                <a:sym typeface="Calibri"/>
              </a:rPr>
              <a:t>in minutes</a:t>
            </a:r>
          </a:p>
          <a:p>
            <a:pPr indent="-215900" lvl="0" marL="215900" marR="0" rtl="0" algn="l">
              <a:spcBef>
                <a:spcPts val="0"/>
              </a:spcBef>
              <a:buClr>
                <a:srgbClr val="1E1E1E"/>
              </a:buClr>
              <a:buSzPct val="100000"/>
              <a:buFont typeface="Arial"/>
              <a:buChar char="•"/>
            </a:pPr>
            <a:r>
              <a:rPr lang="en-US" sz="1200">
                <a:solidFill>
                  <a:srgbClr val="1E1E1E"/>
                </a:solidFill>
                <a:latin typeface="Calibri"/>
                <a:ea typeface="Calibri"/>
                <a:cs typeface="Calibri"/>
                <a:sym typeface="Calibri"/>
              </a:rPr>
              <a:t>Little to no impact on consolidation ratios</a:t>
            </a:r>
          </a:p>
          <a:p>
            <a:pPr indent="0" lvl="0" marL="0" marR="0" rtl="0" algn="l">
              <a:spcBef>
                <a:spcPts val="0"/>
              </a:spcBef>
              <a:buNone/>
            </a:pPr>
            <a:r>
              <a:t/>
            </a:r>
            <a:endParaRPr sz="1200">
              <a:solidFill>
                <a:srgbClr val="1E1E1E"/>
              </a:solidFill>
              <a:latin typeface="Calibri"/>
              <a:ea typeface="Calibri"/>
              <a:cs typeface="Calibri"/>
              <a:sym typeface="Calibri"/>
            </a:endParaRPr>
          </a:p>
        </p:txBody>
      </p:sp>
      <p:sp>
        <p:nvSpPr>
          <p:cNvPr id="798" name="Shape 798"/>
          <p:cNvSpPr txBox="1"/>
          <p:nvPr/>
        </p:nvSpPr>
        <p:spPr>
          <a:xfrm>
            <a:off x="179721" y="213843"/>
            <a:ext cx="8229600" cy="428700"/>
          </a:xfrm>
          <a:prstGeom prst="rect">
            <a:avLst/>
          </a:prstGeom>
          <a:noFill/>
          <a:ln>
            <a:noFill/>
          </a:ln>
        </p:spPr>
        <p:txBody>
          <a:bodyPr anchorCtr="0" anchor="ctr" bIns="45825" lIns="91650" rIns="91650" tIns="45825">
            <a:noAutofit/>
          </a:bodyPr>
          <a:lstStyle/>
          <a:p>
            <a:pPr indent="-184150" lvl="0" marL="177800" marR="0" rtl="0" algn="l">
              <a:lnSpc>
                <a:spcPct val="90000"/>
              </a:lnSpc>
              <a:spcBef>
                <a:spcPts val="0"/>
              </a:spcBef>
              <a:buClr>
                <a:schemeClr val="dk1"/>
              </a:buClr>
              <a:buSzPct val="100000"/>
              <a:buFont typeface="Arial"/>
              <a:buChar char="•"/>
            </a:pPr>
            <a:r>
              <a:rPr b="0" lang="en-US" sz="2100">
                <a:solidFill>
                  <a:schemeClr val="dk1"/>
                </a:solidFill>
                <a:latin typeface="Calibri"/>
                <a:ea typeface="Calibri"/>
                <a:cs typeface="Calibri"/>
                <a:sym typeface="Calibri"/>
              </a:rPr>
              <a:t>Hypervisor Introspection</a:t>
            </a:r>
          </a:p>
        </p:txBody>
      </p:sp>
      <p:sp>
        <p:nvSpPr>
          <p:cNvPr id="799" name="Shape 799"/>
          <p:cNvSpPr txBox="1"/>
          <p:nvPr/>
        </p:nvSpPr>
        <p:spPr>
          <a:xfrm>
            <a:off x="220955" y="804275"/>
            <a:ext cx="3513000" cy="4155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2300">
                <a:solidFill>
                  <a:srgbClr val="F4B081"/>
                </a:solidFill>
                <a:latin typeface="Calibri"/>
                <a:ea typeface="Calibri"/>
                <a:cs typeface="Calibri"/>
                <a:sym typeface="Calibri"/>
              </a:rPr>
              <a:t>A revolutionary security layer</a:t>
            </a:r>
          </a:p>
        </p:txBody>
      </p:sp>
      <p:sp>
        <p:nvSpPr>
          <p:cNvPr id="800" name="Shape 800"/>
          <p:cNvSpPr txBox="1"/>
          <p:nvPr/>
        </p:nvSpPr>
        <p:spPr>
          <a:xfrm>
            <a:off x="4177145" y="804275"/>
            <a:ext cx="4031400" cy="415500"/>
          </a:xfrm>
          <a:prstGeom prst="rect">
            <a:avLst/>
          </a:prstGeom>
          <a:noFill/>
          <a:ln>
            <a:noFill/>
          </a:ln>
        </p:spPr>
        <p:txBody>
          <a:bodyPr anchorCtr="0" anchor="t" bIns="34350" lIns="68750" rIns="68750" tIns="34350">
            <a:noAutofit/>
          </a:bodyPr>
          <a:lstStyle/>
          <a:p>
            <a:pPr indent="0" lvl="0" marL="0" marR="0" rtl="0" algn="l">
              <a:spcBef>
                <a:spcPts val="0"/>
              </a:spcBef>
              <a:buSzPct val="25000"/>
              <a:buNone/>
            </a:pPr>
            <a:r>
              <a:rPr lang="en-US" sz="2300">
                <a:solidFill>
                  <a:srgbClr val="F4B081"/>
                </a:solidFill>
                <a:latin typeface="Calibri"/>
                <a:ea typeface="Calibri"/>
                <a:cs typeface="Calibri"/>
                <a:sym typeface="Calibri"/>
              </a:rPr>
              <a:t>Eliminate Security Blind Spots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idx="1" type="body"/>
          </p:nvPr>
        </p:nvSpPr>
        <p:spPr>
          <a:xfrm>
            <a:off x="3785381" y="411517"/>
            <a:ext cx="4590600" cy="4408800"/>
          </a:xfrm>
          <a:prstGeom prst="rect">
            <a:avLst/>
          </a:prstGeom>
          <a:noFill/>
          <a:ln>
            <a:noFill/>
          </a:ln>
        </p:spPr>
        <p:txBody>
          <a:bodyPr anchorCtr="0" anchor="t" bIns="34350" lIns="68750" rIns="68750" tIns="34350">
            <a:noAutofit/>
          </a:bodyPr>
          <a:lstStyle/>
          <a:p>
            <a:pPr indent="0" lvl="0" marL="0" marR="0" rtl="0" algn="l">
              <a:lnSpc>
                <a:spcPct val="90000"/>
              </a:lnSpc>
              <a:spcBef>
                <a:spcPts val="0"/>
              </a:spcBef>
              <a:buNone/>
            </a:pPr>
            <a:r>
              <a:rPr b="1" lang="en-US"/>
              <a:t>AV-TEST AWARD</a:t>
            </a:r>
            <a:br>
              <a:rPr b="1" lang="en-US"/>
            </a:br>
            <a:r>
              <a:rPr b="1" lang="en-US"/>
              <a:t>BEST PERFORMANCE 2014, 2015, 2016</a:t>
            </a:r>
          </a:p>
          <a:p>
            <a:pPr indent="0" lvl="0" marL="0" marR="0" rtl="0" algn="l">
              <a:lnSpc>
                <a:spcPct val="90000"/>
              </a:lnSpc>
              <a:spcBef>
                <a:spcPts val="0"/>
              </a:spcBef>
              <a:buNone/>
            </a:pPr>
            <a:r>
              <a:t/>
            </a:r>
            <a:endParaRPr b="1"/>
          </a:p>
          <a:p>
            <a:pPr indent="0" lvl="0" marL="0" marR="0" rtl="0" algn="l">
              <a:lnSpc>
                <a:spcPct val="90000"/>
              </a:lnSpc>
              <a:spcBef>
                <a:spcPts val="0"/>
              </a:spcBef>
              <a:buNone/>
            </a:pPr>
            <a:r>
              <a:rPr lang="en-US" sz="1400"/>
              <a:t>Per gli anni 2014, 2015 e 2016</a:t>
            </a:r>
            <a:br>
              <a:rPr lang="en-US" sz="1400"/>
            </a:br>
            <a:r>
              <a:rPr lang="en-US" sz="1400"/>
              <a:t>AV-Test riconosce a Bitdefender</a:t>
            </a:r>
            <a:br>
              <a:rPr lang="en-US" sz="1400"/>
            </a:br>
            <a:r>
              <a:rPr lang="en-US" sz="1400"/>
              <a:t>il Best Performance Award</a:t>
            </a:r>
            <a:br>
              <a:rPr lang="en-US" sz="1400"/>
            </a:br>
            <a:r>
              <a:rPr lang="en-US" sz="1400"/>
              <a:t>per le sue soluzioni di Enpoint Security.</a:t>
            </a:r>
            <a:br>
              <a:rPr lang="en-US" sz="1400"/>
            </a:br>
            <a:br>
              <a:rPr lang="en-US" sz="1400"/>
            </a:br>
            <a:r>
              <a:rPr lang="en-US" sz="1400"/>
              <a:t>Questo riconoscimento</a:t>
            </a:r>
            <a:br>
              <a:rPr lang="en-US" sz="1400"/>
            </a:br>
            <a:r>
              <a:rPr lang="en-US" sz="1400"/>
              <a:t>testimonia la qualità delle tecnologie Bitdefender, </a:t>
            </a:r>
            <a:br>
              <a:rPr lang="en-US" sz="1400"/>
            </a:br>
            <a:r>
              <a:rPr lang="en-US" sz="1400"/>
              <a:t>che offrono costantemente </a:t>
            </a:r>
            <a:br>
              <a:rPr lang="en-US" sz="1400"/>
            </a:br>
            <a:r>
              <a:rPr b="1" lang="en-US" sz="1400">
                <a:solidFill>
                  <a:srgbClr val="FF0000"/>
                </a:solidFill>
              </a:rPr>
              <a:t>massima protezione con il minor impatto possibile</a:t>
            </a:r>
            <a:r>
              <a:rPr b="1" lang="en-US" sz="1400"/>
              <a:t> </a:t>
            </a:r>
            <a:br>
              <a:rPr lang="en-US" sz="1400"/>
            </a:br>
            <a:r>
              <a:rPr lang="en-US" sz="1400"/>
              <a:t>sulla operatività degli utenti.</a:t>
            </a:r>
          </a:p>
        </p:txBody>
      </p:sp>
      <p:pic>
        <p:nvPicPr>
          <p:cNvPr id="255" name="Shape 255"/>
          <p:cNvPicPr preferRelativeResize="0"/>
          <p:nvPr/>
        </p:nvPicPr>
        <p:blipFill>
          <a:blip r:embed="rId3">
            <a:alphaModFix/>
          </a:blip>
          <a:stretch>
            <a:fillRect/>
          </a:stretch>
        </p:blipFill>
        <p:spPr>
          <a:xfrm>
            <a:off x="413532" y="353324"/>
            <a:ext cx="2285187" cy="3501811"/>
          </a:xfrm>
          <a:prstGeom prst="rect">
            <a:avLst/>
          </a:prstGeom>
          <a:noFill/>
          <a:ln>
            <a:noFill/>
          </a:ln>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5" name="Shape 805"/>
        <p:cNvGrpSpPr/>
        <p:nvPr/>
      </p:nvGrpSpPr>
      <p:grpSpPr>
        <a:xfrm>
          <a:off x="0" y="0"/>
          <a:ext cx="0" cy="0"/>
          <a:chOff x="0" y="0"/>
          <a:chExt cx="0" cy="0"/>
        </a:xfrm>
      </p:grpSpPr>
      <p:sp>
        <p:nvSpPr>
          <p:cNvPr id="806" name="Shape 806"/>
          <p:cNvSpPr txBox="1"/>
          <p:nvPr>
            <p:ph idx="1" type="body"/>
          </p:nvPr>
        </p:nvSpPr>
        <p:spPr>
          <a:xfrm>
            <a:off x="413550" y="716675"/>
            <a:ext cx="8562900" cy="4155600"/>
          </a:xfrm>
          <a:prstGeom prst="rect">
            <a:avLst/>
          </a:prstGeom>
        </p:spPr>
        <p:txBody>
          <a:bodyPr anchorCtr="0" anchor="t" bIns="68750" lIns="68750" rIns="68750" tIns="68750">
            <a:noAutofit/>
          </a:bodyPr>
          <a:lstStyle/>
          <a:p>
            <a:pPr indent="-228600" lvl="0" marL="457200" rtl="0">
              <a:spcBef>
                <a:spcPts val="0"/>
              </a:spcBef>
            </a:pPr>
            <a:r>
              <a:rPr lang="en-US"/>
              <a:t>Ransomware vaccine, cos’è, dov’è</a:t>
            </a:r>
          </a:p>
          <a:p>
            <a:pPr indent="-228600" lvl="0" marL="457200" rtl="0">
              <a:spcBef>
                <a:spcPts val="0"/>
              </a:spcBef>
            </a:pPr>
            <a:r>
              <a:rPr lang="en-US"/>
              <a:t>definire eccezioni</a:t>
            </a:r>
          </a:p>
          <a:p>
            <a:pPr indent="-228600" lvl="0" marL="457200" rtl="0">
              <a:spcBef>
                <a:spcPts val="0"/>
              </a:spcBef>
            </a:pPr>
            <a:r>
              <a:rPr lang="en-US"/>
              <a:t>porte per aggiornamenti: http 7074</a:t>
            </a:r>
          </a:p>
          <a:p>
            <a:pPr indent="-228600" lvl="0" marL="457200" rtl="0">
              <a:spcBef>
                <a:spcPts val="0"/>
              </a:spcBef>
            </a:pPr>
            <a:r>
              <a:rPr lang="en-US"/>
              <a:t>porte per connessione console: https 443</a:t>
            </a:r>
          </a:p>
          <a:p>
            <a:pPr indent="-228600" lvl="0" marL="457200" rtl="0">
              <a:spcBef>
                <a:spcPts val="0"/>
              </a:spcBef>
            </a:pPr>
            <a:r>
              <a:rPr lang="en-US"/>
              <a:t>porte hybrid-scan (Nimbus): http 7076</a:t>
            </a:r>
          </a:p>
          <a:p>
            <a:pPr indent="-228600" lvl="0" marL="457200" rtl="0">
              <a:spcBef>
                <a:spcPts val="0"/>
              </a:spcBef>
            </a:pPr>
            <a:r>
              <a:rPr lang="en-US"/>
              <a:t>Relay: Deployer, CC Gateway, Aggiornamenti</a:t>
            </a:r>
          </a:p>
          <a:p>
            <a:pPr indent="-228600" lvl="0" marL="457200" rtl="0">
              <a:spcBef>
                <a:spcPts val="0"/>
              </a:spcBef>
            </a:pPr>
            <a:r>
              <a:rPr lang="en-US"/>
              <a:t>protezione posta elettronica: Client: Content Control, Server: Exchange</a:t>
            </a:r>
          </a:p>
          <a:p>
            <a:pPr indent="-228600" lvl="0" marL="457200" rtl="0">
              <a:spcBef>
                <a:spcPts val="0"/>
              </a:spcBef>
            </a:pPr>
            <a:r>
              <a:rPr lang="en-US"/>
              <a:t>disinstallare altri AV</a:t>
            </a:r>
          </a:p>
          <a:p>
            <a:pPr indent="-228600" lvl="0" marL="457200" rtl="0">
              <a:spcBef>
                <a:spcPts val="0"/>
              </a:spcBef>
            </a:pPr>
            <a:r>
              <a:rPr lang="en-US"/>
              <a:t>disattivare BEST</a:t>
            </a:r>
          </a:p>
          <a:p>
            <a:pPr indent="-228600" lvl="0" marL="457200" rtl="0">
              <a:spcBef>
                <a:spcPts val="0"/>
              </a:spcBef>
            </a:pPr>
            <a:r>
              <a:rPr lang="en-US"/>
              <a:t>liberare licenze</a:t>
            </a:r>
          </a:p>
          <a:p>
            <a:pPr indent="-228600" lvl="0" marL="457200" rtl="0">
              <a:spcBef>
                <a:spcPts val="0"/>
              </a:spcBef>
            </a:pPr>
            <a:r>
              <a:rPr lang="en-US"/>
              <a:t>disinstallare BEST</a:t>
            </a:r>
          </a:p>
          <a:p>
            <a:pPr indent="0" lvl="0" marL="0">
              <a:spcBef>
                <a:spcPts val="0"/>
              </a:spcBef>
              <a:buNone/>
            </a:pPr>
            <a:r>
              <a:t/>
            </a:r>
            <a:endParaRPr/>
          </a:p>
        </p:txBody>
      </p:sp>
      <p:sp>
        <p:nvSpPr>
          <p:cNvPr id="807" name="Shape 807"/>
          <p:cNvSpPr txBox="1"/>
          <p:nvPr/>
        </p:nvSpPr>
        <p:spPr>
          <a:xfrm>
            <a:off x="414356" y="182175"/>
            <a:ext cx="87297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FAQ</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2" name="Shape 812"/>
        <p:cNvGrpSpPr/>
        <p:nvPr/>
      </p:nvGrpSpPr>
      <p:grpSpPr>
        <a:xfrm>
          <a:off x="0" y="0"/>
          <a:ext cx="0" cy="0"/>
          <a:chOff x="0" y="0"/>
          <a:chExt cx="0" cy="0"/>
        </a:xfrm>
      </p:grpSpPr>
      <p:sp>
        <p:nvSpPr>
          <p:cNvPr id="813" name="Shape 813"/>
          <p:cNvSpPr txBox="1"/>
          <p:nvPr>
            <p:ph idx="1" type="body"/>
          </p:nvPr>
        </p:nvSpPr>
        <p:spPr>
          <a:xfrm>
            <a:off x="413550" y="1176750"/>
            <a:ext cx="8562900" cy="3073200"/>
          </a:xfrm>
          <a:prstGeom prst="rect">
            <a:avLst/>
          </a:prstGeom>
        </p:spPr>
        <p:txBody>
          <a:bodyPr anchorCtr="0" anchor="t" bIns="68750" lIns="68750" rIns="68750" tIns="68750">
            <a:noAutofit/>
          </a:bodyPr>
          <a:lstStyle/>
          <a:p>
            <a:pPr indent="-228600" lvl="0" marL="457200" rtl="0">
              <a:spcBef>
                <a:spcPts val="0"/>
              </a:spcBef>
            </a:pPr>
            <a:r>
              <a:rPr lang="en-US"/>
              <a:t>offerta esclusiva per i partner</a:t>
            </a:r>
          </a:p>
          <a:p>
            <a:pPr indent="-228600" lvl="0" marL="457200" rtl="0">
              <a:spcBef>
                <a:spcPts val="0"/>
              </a:spcBef>
            </a:pPr>
            <a:r>
              <a:rPr lang="en-US"/>
              <a:t>pay per use (no commitment, no preventivi, no ordini)</a:t>
            </a:r>
          </a:p>
          <a:p>
            <a:pPr indent="-228600" lvl="0" marL="457200" rtl="0">
              <a:spcBef>
                <a:spcPts val="0"/>
              </a:spcBef>
            </a:pPr>
            <a:r>
              <a:rPr lang="en-US"/>
              <a:t>features di Business Security + MS Exchange</a:t>
            </a:r>
          </a:p>
          <a:p>
            <a:pPr indent="-228600" lvl="0" marL="457200" rtl="0">
              <a:spcBef>
                <a:spcPts val="0"/>
              </a:spcBef>
            </a:pPr>
            <a:r>
              <a:rPr lang="en-US"/>
              <a:t>nessun minimo dispositivi o mailbox per cliente</a:t>
            </a:r>
          </a:p>
          <a:p>
            <a:pPr indent="-228600" lvl="0" marL="457200" rtl="0">
              <a:spcBef>
                <a:spcPts val="0"/>
              </a:spcBef>
            </a:pPr>
            <a:r>
              <a:rPr lang="en-US"/>
              <a:t>nessuna ratio client/server imposta</a:t>
            </a:r>
          </a:p>
          <a:p>
            <a:pPr indent="-228600" lvl="0" marL="457200" rtl="0">
              <a:spcBef>
                <a:spcPts val="0"/>
              </a:spcBef>
            </a:pPr>
            <a:r>
              <a:rPr lang="en-US"/>
              <a:t>utilizzabile in combinazione con il licensing tradizionale</a:t>
            </a:r>
          </a:p>
          <a:p>
            <a:pPr indent="-228600" lvl="0" marL="457200" rtl="0">
              <a:spcBef>
                <a:spcPts val="0"/>
              </a:spcBef>
            </a:pPr>
            <a:r>
              <a:rPr lang="en-US"/>
              <a:t>veicolo ideale per servizi a valore aggiunto variabile, dal self-service al full-managed</a:t>
            </a:r>
          </a:p>
          <a:p>
            <a:pPr indent="0" lvl="0" marL="0" rtl="0">
              <a:spcBef>
                <a:spcPts val="0"/>
              </a:spcBef>
              <a:buNone/>
            </a:pPr>
            <a:r>
              <a:t/>
            </a:r>
            <a:endParaRPr/>
          </a:p>
          <a:p>
            <a:pPr indent="0" lvl="0" marL="0" rtl="0">
              <a:spcBef>
                <a:spcPts val="0"/>
              </a:spcBef>
              <a:buNone/>
            </a:pPr>
            <a:r>
              <a:t/>
            </a:r>
            <a:endParaRPr/>
          </a:p>
        </p:txBody>
      </p:sp>
      <p:sp>
        <p:nvSpPr>
          <p:cNvPr id="814" name="Shape 814"/>
          <p:cNvSpPr txBox="1"/>
          <p:nvPr/>
        </p:nvSpPr>
        <p:spPr>
          <a:xfrm>
            <a:off x="414356" y="182175"/>
            <a:ext cx="87297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Cloud Security for MSP</a:t>
            </a:r>
          </a:p>
        </p:txBody>
      </p:sp>
      <p:sp>
        <p:nvSpPr>
          <p:cNvPr id="815" name="Shape 815"/>
          <p:cNvSpPr txBox="1"/>
          <p:nvPr/>
        </p:nvSpPr>
        <p:spPr>
          <a:xfrm>
            <a:off x="414337" y="600337"/>
            <a:ext cx="7788900" cy="405000"/>
          </a:xfrm>
          <a:prstGeom prst="rect">
            <a:avLst/>
          </a:prstGeom>
          <a:noFill/>
          <a:ln>
            <a:noFill/>
          </a:ln>
        </p:spPr>
        <p:txBody>
          <a:bodyPr anchorCtr="0" anchor="t" bIns="0" lIns="68750" rIns="68750" tIns="0">
            <a:noAutofit/>
          </a:bodyPr>
          <a:lstStyle/>
          <a:p>
            <a:pPr lvl="0" rtl="0">
              <a:spcBef>
                <a:spcPts val="0"/>
              </a:spcBef>
              <a:buNone/>
            </a:pPr>
            <a:r>
              <a:rPr b="1" lang="en-US" sz="1800">
                <a:solidFill>
                  <a:srgbClr val="009EE0"/>
                </a:solidFill>
              </a:rPr>
              <a:t>Key features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nvSpPr>
        <p:spPr>
          <a:xfrm>
            <a:off x="791580" y="3273827"/>
            <a:ext cx="7560900" cy="438599"/>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2400">
                <a:solidFill>
                  <a:schemeClr val="dk1"/>
                </a:solidFill>
                <a:latin typeface="Calibri"/>
                <a:ea typeface="Calibri"/>
                <a:cs typeface="Calibri"/>
                <a:sym typeface="Calibri"/>
              </a:rPr>
              <a:t>PROTECTING </a:t>
            </a:r>
            <a:r>
              <a:rPr b="1" lang="en-US" sz="2400">
                <a:solidFill>
                  <a:schemeClr val="dk1"/>
                </a:solidFill>
                <a:latin typeface="Calibri"/>
                <a:ea typeface="Calibri"/>
                <a:cs typeface="Calibri"/>
                <a:sym typeface="Calibri"/>
              </a:rPr>
              <a:t>500 MILLION USERS </a:t>
            </a:r>
            <a:r>
              <a:rPr lang="en-US" sz="2400">
                <a:solidFill>
                  <a:schemeClr val="dk1"/>
                </a:solidFill>
                <a:latin typeface="Calibri"/>
                <a:ea typeface="Calibri"/>
                <a:cs typeface="Calibri"/>
                <a:sym typeface="Calibri"/>
              </a:rPr>
              <a:t>WORLDWIDE</a:t>
            </a:r>
          </a:p>
        </p:txBody>
      </p:sp>
      <p:pic>
        <p:nvPicPr>
          <p:cNvPr id="262" name="Shape 262"/>
          <p:cNvPicPr preferRelativeResize="0"/>
          <p:nvPr/>
        </p:nvPicPr>
        <p:blipFill rotWithShape="1">
          <a:blip r:embed="rId3">
            <a:alphaModFix/>
          </a:blip>
          <a:srcRect b="0" l="0" r="0" t="0"/>
          <a:stretch/>
        </p:blipFill>
        <p:spPr>
          <a:xfrm>
            <a:off x="2514600" y="951569"/>
            <a:ext cx="4114800" cy="210900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pic>
        <p:nvPicPr>
          <p:cNvPr id="268" name="Shape 268"/>
          <p:cNvPicPr preferRelativeResize="0"/>
          <p:nvPr/>
        </p:nvPicPr>
        <p:blipFill rotWithShape="1">
          <a:blip r:embed="rId3">
            <a:alphaModFix/>
          </a:blip>
          <a:srcRect b="0" l="0" r="0" t="0"/>
          <a:stretch/>
        </p:blipFill>
        <p:spPr>
          <a:xfrm>
            <a:off x="2849043" y="468243"/>
            <a:ext cx="3549000" cy="4499400"/>
          </a:xfrm>
          <a:prstGeom prst="rect">
            <a:avLst/>
          </a:prstGeom>
          <a:noFill/>
          <a:ln>
            <a:noFill/>
          </a:ln>
        </p:spPr>
      </p:pic>
      <p:sp>
        <p:nvSpPr>
          <p:cNvPr id="269" name="Shape 269"/>
          <p:cNvSpPr txBox="1"/>
          <p:nvPr>
            <p:ph idx="1" type="body"/>
          </p:nvPr>
        </p:nvSpPr>
        <p:spPr>
          <a:xfrm>
            <a:off x="413537" y="411509"/>
            <a:ext cx="5022600" cy="486299"/>
          </a:xfrm>
          <a:prstGeom prst="rect">
            <a:avLst/>
          </a:prstGeom>
          <a:noFill/>
          <a:ln>
            <a:noFill/>
          </a:ln>
        </p:spPr>
        <p:txBody>
          <a:bodyPr anchorCtr="0" anchor="t" bIns="34350" lIns="68750" rIns="68750" tIns="34350">
            <a:noAutofit/>
          </a:bodyPr>
          <a:lstStyle/>
          <a:p>
            <a:pPr indent="-184150" lvl="0" marL="177800" marR="0" rtl="0" algn="l">
              <a:lnSpc>
                <a:spcPct val="90000"/>
              </a:lnSpc>
              <a:spcBef>
                <a:spcPts val="0"/>
              </a:spcBef>
              <a:buClr>
                <a:schemeClr val="dk1"/>
              </a:buClr>
              <a:buSzPct val="100000"/>
              <a:buFont typeface="Arial"/>
              <a:buChar char="•"/>
            </a:pPr>
            <a:r>
              <a:rPr b="1" i="0" lang="en-US" sz="2100" u="none" cap="none" strike="noStrike">
                <a:solidFill>
                  <a:schemeClr val="dk1"/>
                </a:solidFill>
                <a:latin typeface="Calibri"/>
                <a:ea typeface="Calibri"/>
                <a:cs typeface="Calibri"/>
                <a:sym typeface="Calibri"/>
              </a:rPr>
              <a:t>OEM PARTNERS</a:t>
            </a: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5000"/>
                                        <p:tgtEl>
                                          <p:spTgt spid="268"/>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xit" presetID="2" presetSubtype="1">
                                  <p:stCondLst>
                                    <p:cond delay="0"/>
                                  </p:stCondLst>
                                  <p:childTnLst>
                                    <p:anim calcmode="lin" valueType="num">
                                      <p:cBhvr additive="base">
                                        <p:cTn dur="5000"/>
                                        <p:tgtEl>
                                          <p:spTgt spid="268"/>
                                        </p:tgtEl>
                                        <p:attrNameLst>
                                          <p:attrName>ppt_y</p:attrName>
                                        </p:attrNameLst>
                                      </p:cBhvr>
                                      <p:tavLst>
                                        <p:tav fmla="" tm="0">
                                          <p:val>
                                            <p:strVal val="#ppt_y"/>
                                          </p:val>
                                        </p:tav>
                                        <p:tav fmla="" tm="100000">
                                          <p:val>
                                            <p:strVal val="#ppt_y-1"/>
                                          </p:val>
                                        </p:tav>
                                      </p:tavLst>
                                    </p:anim>
                                    <p:set>
                                      <p:cBhvr>
                                        <p:cTn dur="1" fill="hold">
                                          <p:stCondLst>
                                            <p:cond delay="5000"/>
                                          </p:stCondLst>
                                        </p:cTn>
                                        <p:tgtEl>
                                          <p:spTgt spid="2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nvSpPr>
        <p:spPr>
          <a:xfrm>
            <a:off x="791580" y="2949977"/>
            <a:ext cx="7560900" cy="438599"/>
          </a:xfrm>
          <a:prstGeom prst="rect">
            <a:avLst/>
          </a:prstGeom>
          <a:noFill/>
          <a:ln>
            <a:noFill/>
          </a:ln>
        </p:spPr>
        <p:txBody>
          <a:bodyPr anchorCtr="0" anchor="t" bIns="34350" lIns="68750" rIns="68750" tIns="34350">
            <a:noAutofit/>
          </a:bodyPr>
          <a:lstStyle/>
          <a:p>
            <a:pPr indent="0" lvl="0" marL="0" marR="0" rtl="0" algn="ctr">
              <a:spcBef>
                <a:spcPts val="0"/>
              </a:spcBef>
              <a:buSzPct val="25000"/>
              <a:buNone/>
            </a:pPr>
            <a:r>
              <a:rPr lang="en-US" sz="2400">
                <a:solidFill>
                  <a:schemeClr val="dk1"/>
                </a:solidFill>
                <a:latin typeface="Calibri"/>
                <a:ea typeface="Calibri"/>
                <a:cs typeface="Calibri"/>
                <a:sym typeface="Calibri"/>
              </a:rPr>
              <a:t>L’OFFERTA COMMERCIALE</a:t>
            </a:r>
          </a:p>
        </p:txBody>
      </p:sp>
      <p:pic>
        <p:nvPicPr>
          <p:cNvPr id="276" name="Shape 276"/>
          <p:cNvPicPr preferRelativeResize="0"/>
          <p:nvPr/>
        </p:nvPicPr>
        <p:blipFill rotWithShape="1">
          <a:blip r:embed="rId3">
            <a:alphaModFix/>
          </a:blip>
          <a:srcRect b="0" l="0" r="0" t="0"/>
          <a:stretch/>
        </p:blipFill>
        <p:spPr>
          <a:xfrm>
            <a:off x="2886975" y="997707"/>
            <a:ext cx="3370200" cy="1727400"/>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nvSpPr>
        <p:spPr>
          <a:xfrm>
            <a:off x="50" y="182175"/>
            <a:ext cx="9144000" cy="361800"/>
          </a:xfrm>
          <a:prstGeom prst="rect">
            <a:avLst/>
          </a:prstGeom>
          <a:noFill/>
          <a:ln>
            <a:noFill/>
          </a:ln>
        </p:spPr>
        <p:txBody>
          <a:bodyPr anchorCtr="0" anchor="t" bIns="34350" lIns="68750" rIns="68750" tIns="34350">
            <a:noAutofit/>
          </a:bodyPr>
          <a:lstStyle/>
          <a:p>
            <a:pPr lvl="0" rtl="0" algn="ctr">
              <a:lnSpc>
                <a:spcPct val="90000"/>
              </a:lnSpc>
              <a:spcBef>
                <a:spcPts val="0"/>
              </a:spcBef>
              <a:buNone/>
            </a:pPr>
            <a:r>
              <a:rPr lang="en-US" sz="2500">
                <a:solidFill>
                  <a:srgbClr val="1E1E1E"/>
                </a:solidFill>
              </a:rPr>
              <a:t>CONSUMER vs BUSINESS</a:t>
            </a:r>
          </a:p>
        </p:txBody>
      </p:sp>
      <p:sp>
        <p:nvSpPr>
          <p:cNvPr id="283" name="Shape 283"/>
          <p:cNvSpPr txBox="1"/>
          <p:nvPr/>
        </p:nvSpPr>
        <p:spPr>
          <a:xfrm>
            <a:off x="736475" y="4424500"/>
            <a:ext cx="7687800" cy="662400"/>
          </a:xfrm>
          <a:prstGeom prst="rect">
            <a:avLst/>
          </a:prstGeom>
          <a:noFill/>
          <a:ln>
            <a:noFill/>
          </a:ln>
        </p:spPr>
        <p:txBody>
          <a:bodyPr anchorCtr="0" anchor="t" bIns="91425" lIns="91425" rIns="91425" tIns="91425">
            <a:noAutofit/>
          </a:bodyPr>
          <a:lstStyle/>
          <a:p>
            <a:pPr lvl="0" rtl="0">
              <a:spcBef>
                <a:spcPts val="0"/>
              </a:spcBef>
              <a:buNone/>
            </a:pPr>
            <a:r>
              <a:rPr lang="en-US"/>
              <a:t>Le soluzioni consumer sono progettate per il rapporto diretto fra utente finale e vendor.</a:t>
            </a:r>
            <a:br>
              <a:rPr lang="en-US"/>
            </a:br>
            <a:r>
              <a:rPr lang="en-US"/>
              <a:t>Non contemplano accorgimenti per veicolare e tutelare il ruolo del canale.</a:t>
            </a:r>
          </a:p>
          <a:p>
            <a:pPr lvl="0">
              <a:spcBef>
                <a:spcPts val="0"/>
              </a:spcBef>
              <a:buNone/>
            </a:pPr>
            <a:r>
              <a:t/>
            </a:r>
            <a:endParaRPr/>
          </a:p>
        </p:txBody>
      </p:sp>
      <p:graphicFrame>
        <p:nvGraphicFramePr>
          <p:cNvPr id="284" name="Shape 284"/>
          <p:cNvGraphicFramePr/>
          <p:nvPr/>
        </p:nvGraphicFramePr>
        <p:xfrm>
          <a:off x="737475" y="772575"/>
          <a:ext cx="3000000" cy="3000000"/>
        </p:xfrm>
        <a:graphic>
          <a:graphicData uri="http://schemas.openxmlformats.org/drawingml/2006/table">
            <a:tbl>
              <a:tblPr>
                <a:noFill/>
                <a:tableStyleId>{7BBB2099-E57D-4255-9324-D9FDCBF1EC7A}</a:tableStyleId>
              </a:tblPr>
              <a:tblGrid>
                <a:gridCol w="3122500"/>
                <a:gridCol w="2002700"/>
                <a:gridCol w="2562600"/>
              </a:tblGrid>
              <a:tr h="349675">
                <a:tc>
                  <a:txBody>
                    <a:bodyPr>
                      <a:noAutofit/>
                    </a:bodyPr>
                    <a:lstStyle/>
                    <a:p>
                      <a:pPr lvl="0" rtl="0" algn="ctr">
                        <a:spcBef>
                          <a:spcPts val="0"/>
                        </a:spcBef>
                        <a:buNone/>
                      </a:pPr>
                      <a:r>
                        <a:rPr b="1" lang="en-US" sz="1000"/>
                        <a:t>Differenziale</a:t>
                      </a:r>
                    </a:p>
                  </a:txBody>
                  <a:tcPr marT="68575" marB="68575" marR="68575" marL="68575" anchor="ctr"/>
                </a:tc>
                <a:tc>
                  <a:txBody>
                    <a:bodyPr>
                      <a:noAutofit/>
                    </a:bodyPr>
                    <a:lstStyle/>
                    <a:p>
                      <a:pPr lvl="0" rtl="0" algn="ctr">
                        <a:spcBef>
                          <a:spcPts val="0"/>
                        </a:spcBef>
                        <a:buNone/>
                      </a:pPr>
                      <a:r>
                        <a:rPr b="1" lang="en-US" sz="1000">
                          <a:solidFill>
                            <a:schemeClr val="lt1"/>
                          </a:solidFill>
                        </a:rPr>
                        <a:t>CONSUMER</a:t>
                      </a:r>
                    </a:p>
                  </a:txBody>
                  <a:tcPr marT="68575" marB="68575" marR="68575" marL="68575" anchor="ctr">
                    <a:solidFill>
                      <a:srgbClr val="000000"/>
                    </a:solidFill>
                  </a:tcPr>
                </a:tc>
                <a:tc>
                  <a:txBody>
                    <a:bodyPr>
                      <a:noAutofit/>
                    </a:bodyPr>
                    <a:lstStyle/>
                    <a:p>
                      <a:pPr lvl="0" rtl="0" algn="ctr">
                        <a:spcBef>
                          <a:spcPts val="0"/>
                        </a:spcBef>
                        <a:buNone/>
                      </a:pPr>
                      <a:r>
                        <a:rPr b="1" lang="en-US" sz="1000">
                          <a:solidFill>
                            <a:schemeClr val="lt1"/>
                          </a:solidFill>
                        </a:rPr>
                        <a:t>BUSINESS</a:t>
                      </a:r>
                    </a:p>
                  </a:txBody>
                  <a:tcPr marT="68575" marB="68575" marR="68575" marL="68575" anchor="ctr">
                    <a:solidFill>
                      <a:srgbClr val="009EE0"/>
                    </a:solidFill>
                  </a:tcPr>
                </a:tc>
              </a:tr>
              <a:tr h="295575">
                <a:tc>
                  <a:txBody>
                    <a:bodyPr>
                      <a:noAutofit/>
                    </a:bodyPr>
                    <a:lstStyle/>
                    <a:p>
                      <a:pPr lvl="0" rtl="0">
                        <a:spcBef>
                          <a:spcPts val="0"/>
                        </a:spcBef>
                        <a:buNone/>
                      </a:pPr>
                      <a:r>
                        <a:rPr b="1" lang="en-US" sz="1000">
                          <a:solidFill>
                            <a:srgbClr val="434343"/>
                          </a:solidFill>
                        </a:rPr>
                        <a:t>Numero dispositivi</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max 10</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da 1 a illimitati</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Protezione server</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Protezione ambienti virtuali</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Gestione centralizzata</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Push rinnovo diretto su EU</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r>
              <a:tr h="303325">
                <a:tc>
                  <a:txBody>
                    <a:bodyPr>
                      <a:noAutofit/>
                    </a:bodyPr>
                    <a:lstStyle/>
                    <a:p>
                      <a:pPr lvl="0" rtl="0">
                        <a:spcBef>
                          <a:spcPts val="0"/>
                        </a:spcBef>
                        <a:buNone/>
                      </a:pPr>
                      <a:r>
                        <a:rPr b="1" lang="en-US" sz="1000">
                          <a:solidFill>
                            <a:srgbClr val="434343"/>
                          </a:solidFill>
                        </a:rPr>
                        <a:t>Promozioni dirette su EU</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Protezione rinnovo</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Installazione</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self-service</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self-service o gestita</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Gestione</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self-service</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self-service o gestita</a:t>
                      </a:r>
                    </a:p>
                  </a:txBody>
                  <a:tcPr marT="68575" marB="68575" marR="68575" marL="68575" anchor="ctr">
                    <a:solidFill>
                      <a:srgbClr val="FFFFFF"/>
                    </a:solidFill>
                  </a:tcPr>
                </a:tc>
              </a:tr>
              <a:tr h="295575">
                <a:tc>
                  <a:txBody>
                    <a:bodyPr>
                      <a:noAutofit/>
                    </a:bodyPr>
                    <a:lstStyle/>
                    <a:p>
                      <a:pPr lvl="0" rtl="0">
                        <a:spcBef>
                          <a:spcPts val="0"/>
                        </a:spcBef>
                        <a:buNone/>
                      </a:pPr>
                      <a:r>
                        <a:rPr b="1" lang="en-US" sz="1000">
                          <a:solidFill>
                            <a:srgbClr val="434343"/>
                          </a:solidFill>
                        </a:rPr>
                        <a:t>Monthly Subscription</a:t>
                      </a:r>
                    </a:p>
                  </a:txBody>
                  <a:tcPr marT="68575" marB="68575" marR="68575" marL="68575" anchor="ctr">
                    <a:solidFill>
                      <a:srgbClr val="EDEDED"/>
                    </a:solidFill>
                  </a:tcPr>
                </a:tc>
                <a:tc>
                  <a:txBody>
                    <a:bodyPr>
                      <a:noAutofit/>
                    </a:bodyPr>
                    <a:lstStyle/>
                    <a:p>
                      <a:pPr lvl="0" rtl="0" algn="ctr">
                        <a:spcBef>
                          <a:spcPts val="0"/>
                        </a:spcBef>
                        <a:buNone/>
                      </a:pPr>
                      <a:r>
                        <a:rPr b="1" lang="en-US" sz="1000">
                          <a:solidFill>
                            <a:srgbClr val="434343"/>
                          </a:solidFill>
                        </a:rPr>
                        <a:t>NO</a:t>
                      </a:r>
                    </a:p>
                  </a:txBody>
                  <a:tcPr marT="68575" marB="68575" marR="68575" marL="68575" anchor="ctr">
                    <a:solidFill>
                      <a:srgbClr val="FFFFFF"/>
                    </a:solidFill>
                  </a:tcPr>
                </a:tc>
                <a:tc>
                  <a:txBody>
                    <a:bodyPr>
                      <a:noAutofit/>
                    </a:bodyPr>
                    <a:lstStyle/>
                    <a:p>
                      <a:pPr lvl="0" rtl="0" algn="ctr">
                        <a:spcBef>
                          <a:spcPts val="0"/>
                        </a:spcBef>
                        <a:buNone/>
                      </a:pPr>
                      <a:r>
                        <a:rPr b="1" lang="en-US" sz="1000">
                          <a:solidFill>
                            <a:srgbClr val="434343"/>
                          </a:solidFill>
                        </a:rPr>
                        <a:t>SI</a:t>
                      </a:r>
                    </a:p>
                  </a:txBody>
                  <a:tcPr marT="68575" marB="68575" marR="68575" marL="68575" anchor="ctr">
                    <a:solidFill>
                      <a:srgbClr val="FFFFFF"/>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graphicFrame>
        <p:nvGraphicFramePr>
          <p:cNvPr id="290" name="Shape 290"/>
          <p:cNvGraphicFramePr/>
          <p:nvPr/>
        </p:nvGraphicFramePr>
        <p:xfrm>
          <a:off x="261937" y="775500"/>
          <a:ext cx="3000000" cy="3000000"/>
        </p:xfrm>
        <a:graphic>
          <a:graphicData uri="http://schemas.openxmlformats.org/drawingml/2006/table">
            <a:tbl>
              <a:tblPr>
                <a:noFill/>
                <a:tableStyleId>{7BBB2099-E57D-4255-9324-D9FDCBF1EC7A}</a:tableStyleId>
              </a:tblPr>
              <a:tblGrid>
                <a:gridCol w="2598075"/>
                <a:gridCol w="1740250"/>
                <a:gridCol w="2169150"/>
                <a:gridCol w="2169150"/>
              </a:tblGrid>
              <a:tr h="487175">
                <a:tc>
                  <a:txBody>
                    <a:bodyPr>
                      <a:noAutofit/>
                    </a:bodyPr>
                    <a:lstStyle/>
                    <a:p>
                      <a:pPr lvl="0" rtl="0" algn="r">
                        <a:spcBef>
                          <a:spcPts val="0"/>
                        </a:spcBef>
                        <a:buNone/>
                      </a:pPr>
                      <a:r>
                        <a:rPr b="1" lang="en-US" sz="1800">
                          <a:solidFill>
                            <a:srgbClr val="F3F3F3"/>
                          </a:solidFill>
                        </a:rPr>
                        <a:t>2017</a:t>
                      </a:r>
                    </a:p>
                  </a:txBody>
                  <a:tcPr marT="68575" marB="68575" marR="68575" marL="68575" anchor="ctr">
                    <a:solidFill>
                      <a:srgbClr val="33373B"/>
                    </a:solidFill>
                  </a:tcPr>
                </a:tc>
                <a:tc>
                  <a:txBody>
                    <a:bodyPr>
                      <a:noAutofit/>
                    </a:bodyPr>
                    <a:lstStyle/>
                    <a:p>
                      <a:pPr lvl="0" rtl="0" algn="ctr">
                        <a:spcBef>
                          <a:spcPts val="0"/>
                        </a:spcBef>
                        <a:buClr>
                          <a:schemeClr val="dk1"/>
                        </a:buClr>
                        <a:buSzPct val="61111"/>
                        <a:buFont typeface="Arial"/>
                        <a:buNone/>
                      </a:pPr>
                      <a:r>
                        <a:rPr b="1" lang="en-US" sz="1800">
                          <a:solidFill>
                            <a:srgbClr val="FF0000"/>
                          </a:solidFill>
                        </a:rPr>
                        <a:t>Antivirus Plus</a:t>
                      </a:r>
                    </a:p>
                  </a:txBody>
                  <a:tcPr marT="68575" marB="68575" marR="68575" marL="68575" anchor="ctr">
                    <a:solidFill>
                      <a:srgbClr val="33373B"/>
                    </a:solidFill>
                  </a:tcPr>
                </a:tc>
                <a:tc>
                  <a:txBody>
                    <a:bodyPr>
                      <a:noAutofit/>
                    </a:bodyPr>
                    <a:lstStyle/>
                    <a:p>
                      <a:pPr lvl="0" rtl="0" algn="ctr">
                        <a:spcBef>
                          <a:spcPts val="0"/>
                        </a:spcBef>
                        <a:buNone/>
                      </a:pPr>
                      <a:r>
                        <a:rPr b="1" lang="en-US" sz="1800">
                          <a:solidFill>
                            <a:srgbClr val="00BFFD"/>
                          </a:solidFill>
                        </a:rPr>
                        <a:t>Internet Security</a:t>
                      </a:r>
                    </a:p>
                  </a:txBody>
                  <a:tcPr marT="68575" marB="68575" marR="68575" marL="68575" anchor="ctr">
                    <a:solidFill>
                      <a:srgbClr val="33373B"/>
                    </a:solidFill>
                  </a:tcPr>
                </a:tc>
                <a:tc>
                  <a:txBody>
                    <a:bodyPr>
                      <a:noAutofit/>
                    </a:bodyPr>
                    <a:lstStyle/>
                    <a:p>
                      <a:pPr lvl="0" rtl="0" algn="ctr">
                        <a:spcBef>
                          <a:spcPts val="0"/>
                        </a:spcBef>
                        <a:buNone/>
                      </a:pPr>
                      <a:r>
                        <a:rPr b="1" lang="en-US" sz="1800">
                          <a:solidFill>
                            <a:srgbClr val="C700F7"/>
                          </a:solidFill>
                        </a:rPr>
                        <a:t>Total Security</a:t>
                      </a:r>
                      <a:br>
                        <a:rPr b="1" lang="en-US" sz="1800">
                          <a:solidFill>
                            <a:srgbClr val="C700F7"/>
                          </a:solidFill>
                        </a:rPr>
                      </a:br>
                      <a:r>
                        <a:rPr b="1" lang="en-US" sz="1800">
                          <a:solidFill>
                            <a:srgbClr val="C700F7"/>
                          </a:solidFill>
                        </a:rPr>
                        <a:t>Multi-Device</a:t>
                      </a:r>
                    </a:p>
                  </a:txBody>
                  <a:tcPr marT="68575" marB="68575" marR="68575" marL="68575" anchor="ctr">
                    <a:solidFill>
                      <a:srgbClr val="33373B"/>
                    </a:solidFill>
                  </a:tcPr>
                </a:tc>
              </a:tr>
              <a:tr h="314600">
                <a:tc>
                  <a:txBody>
                    <a:bodyPr>
                      <a:noAutofit/>
                    </a:bodyPr>
                    <a:lstStyle/>
                    <a:p>
                      <a:pPr lvl="0" rtl="0">
                        <a:spcBef>
                          <a:spcPts val="0"/>
                        </a:spcBef>
                        <a:buNone/>
                      </a:pPr>
                      <a:r>
                        <a:rPr b="1" lang="en-US" sz="1000"/>
                        <a:t>Piattaforme</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Windows PC</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Windows PC</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Windows PC, Mac OS, Android</a:t>
                      </a:r>
                    </a:p>
                  </a:txBody>
                  <a:tcPr marT="68575" marB="68575" marR="68575" marL="68575" anchor="ctr">
                    <a:solidFill>
                      <a:schemeClr val="lt1"/>
                    </a:solidFill>
                  </a:tcPr>
                </a:tc>
              </a:tr>
              <a:tr h="275950">
                <a:tc>
                  <a:txBody>
                    <a:bodyPr>
                      <a:noAutofit/>
                    </a:bodyPr>
                    <a:lstStyle/>
                    <a:p>
                      <a:pPr lvl="0" rtl="0">
                        <a:spcBef>
                          <a:spcPts val="0"/>
                        </a:spcBef>
                        <a:buClr>
                          <a:schemeClr val="dk1"/>
                        </a:buClr>
                        <a:buSzPct val="110000"/>
                        <a:buFont typeface="Arial"/>
                        <a:buNone/>
                      </a:pPr>
                      <a:r>
                        <a:rPr b="1" lang="en-US" sz="1000">
                          <a:solidFill>
                            <a:schemeClr val="dk1"/>
                          </a:solidFill>
                        </a:rPr>
                        <a:t>Antimalware </a:t>
                      </a:r>
                      <a:r>
                        <a:rPr b="1" lang="en-US" sz="1000">
                          <a:solidFill>
                            <a:schemeClr val="accent6"/>
                          </a:solidFill>
                        </a:rPr>
                        <a:t>MIGLIORATO</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Clr>
                          <a:schemeClr val="dk1"/>
                        </a:buClr>
                        <a:buSzPct val="110000"/>
                        <a:buFont typeface="Arial"/>
                        <a:buNone/>
                      </a:pPr>
                      <a:r>
                        <a:rPr b="1" lang="en-US" sz="1000">
                          <a:solidFill>
                            <a:schemeClr val="dk1"/>
                          </a:solidFill>
                        </a:rPr>
                        <a:t>Navigazione Sicura</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Anti Ransomware </a:t>
                      </a:r>
                      <a:r>
                        <a:rPr b="1" lang="en-US" sz="1000">
                          <a:solidFill>
                            <a:schemeClr val="accent6"/>
                          </a:solidFill>
                        </a:rPr>
                        <a:t>NUOVO</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WiFi Security Advisor </a:t>
                      </a:r>
                      <a:r>
                        <a:rPr b="1" lang="en-US" sz="1000">
                          <a:solidFill>
                            <a:schemeClr val="accent6"/>
                          </a:solidFill>
                        </a:rPr>
                        <a:t>NUOVO</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Protezione Banking Online</a:t>
                      </a: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Gestore Password</a:t>
                      </a: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Ricerca Sicura</a:t>
                      </a: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Antiphishing &amp; Antifrode</a:t>
                      </a: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Scansione Vulnerabilità</a:t>
                      </a: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AntiSpam</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Firewall</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Distruttore File</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Crittografia File</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Controllo Genitori</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c>
                  <a:txBody>
                    <a:bodyPr>
                      <a:noAutofit/>
                    </a:bodyPr>
                    <a:lstStyle/>
                    <a:p>
                      <a:pPr lvl="0" rtl="0" algn="ctr">
                        <a:spcBef>
                          <a:spcPts val="0"/>
                        </a:spcBef>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Antifurto</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t/>
                      </a:r>
                      <a:endParaRPr b="1" sz="1000">
                        <a:solidFill>
                          <a:srgbClr val="0777A9"/>
                        </a:solidFill>
                      </a:endParaRP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spcBef>
                          <a:spcPts val="0"/>
                        </a:spcBef>
                        <a:buNone/>
                      </a:pPr>
                      <a:r>
                        <a:rPr b="1" lang="en-US" sz="1000"/>
                        <a:t>OneClick Optimizer</a:t>
                      </a:r>
                    </a:p>
                  </a:txBody>
                  <a:tcPr marT="68575" marB="68575" marR="68575" marL="68575" anchor="ctr">
                    <a:solidFill>
                      <a:schemeClr val="lt1"/>
                    </a:solidFill>
                  </a:tcPr>
                </a:tc>
                <a:tc>
                  <a:txBody>
                    <a:bodyPr>
                      <a:noAutofit/>
                    </a:bodyPr>
                    <a:lstStyle/>
                    <a:p>
                      <a:pPr lvl="0" rtl="0" algn="ctr">
                        <a:spcBef>
                          <a:spcPts val="0"/>
                        </a:spcBef>
                        <a:buNone/>
                      </a:pPr>
                      <a:r>
                        <a:t/>
                      </a:r>
                      <a:endParaRPr sz="1000"/>
                    </a:p>
                  </a:txBody>
                  <a:tcPr marT="68575" marB="68575" marR="68575" marL="68575" anchor="ctr">
                    <a:solidFill>
                      <a:schemeClr val="lt1"/>
                    </a:solidFill>
                  </a:tcPr>
                </a:tc>
                <a:tc>
                  <a:txBody>
                    <a:bodyPr>
                      <a:noAutofit/>
                    </a:bodyPr>
                    <a:lstStyle/>
                    <a:p>
                      <a:pPr lvl="0" rtl="0" algn="ctr">
                        <a:spcBef>
                          <a:spcPts val="0"/>
                        </a:spcBef>
                        <a:buNone/>
                      </a:pPr>
                      <a:r>
                        <a:t/>
                      </a:r>
                      <a:endParaRPr b="1" sz="1000">
                        <a:solidFill>
                          <a:srgbClr val="0777A9"/>
                        </a:solidFill>
                      </a:endParaRPr>
                    </a:p>
                  </a:txBody>
                  <a:tcPr marT="68575" marB="68575" marR="68575" marL="68575" anchor="ctr">
                    <a:solidFill>
                      <a:schemeClr val="lt1"/>
                    </a:solidFill>
                  </a:tcPr>
                </a:tc>
                <a:tc>
                  <a:txBody>
                    <a:bodyPr>
                      <a:noAutofit/>
                    </a:bodyPr>
                    <a:lstStyle/>
                    <a:p>
                      <a:pPr lvl="0" rtl="0" algn="ctr">
                        <a:spcBef>
                          <a:spcPts val="0"/>
                        </a:spcBef>
                        <a:buClr>
                          <a:schemeClr val="dk1"/>
                        </a:buClr>
                        <a:buSzPct val="110000"/>
                        <a:buFont typeface="Arial"/>
                        <a:buNone/>
                      </a:pPr>
                      <a:r>
                        <a:rPr b="1" lang="en-US" sz="1000">
                          <a:solidFill>
                            <a:schemeClr val="accent6"/>
                          </a:solidFill>
                        </a:rPr>
                        <a:t>X</a:t>
                      </a:r>
                    </a:p>
                  </a:txBody>
                  <a:tcPr marT="68575" marB="68575" marR="68575" marL="68575" anchor="ctr">
                    <a:solidFill>
                      <a:schemeClr val="lt1"/>
                    </a:solidFill>
                  </a:tcPr>
                </a:tc>
              </a:tr>
              <a:tr h="275950">
                <a:tc>
                  <a:txBody>
                    <a:bodyPr>
                      <a:noAutofit/>
                    </a:bodyPr>
                    <a:lstStyle/>
                    <a:p>
                      <a:pPr lvl="0" rtl="0" algn="ctr">
                        <a:spcBef>
                          <a:spcPts val="0"/>
                        </a:spcBef>
                        <a:buNone/>
                      </a:pPr>
                      <a:r>
                        <a:t/>
                      </a:r>
                      <a:endParaRPr b="1" sz="1000"/>
                    </a:p>
                  </a:txBody>
                  <a:tcPr marT="68575" marB="68575" marR="68575" marL="68575" anchor="ctr">
                    <a:solidFill>
                      <a:srgbClr val="33373B"/>
                    </a:solidFill>
                  </a:tcPr>
                </a:tc>
                <a:tc>
                  <a:txBody>
                    <a:bodyPr>
                      <a:noAutofit/>
                    </a:bodyPr>
                    <a:lstStyle/>
                    <a:p>
                      <a:pPr lvl="0" rtl="0" algn="ctr">
                        <a:spcBef>
                          <a:spcPts val="0"/>
                        </a:spcBef>
                        <a:buNone/>
                      </a:pPr>
                      <a:r>
                        <a:t/>
                      </a:r>
                      <a:endParaRPr sz="1000"/>
                    </a:p>
                  </a:txBody>
                  <a:tcPr marT="68575" marB="68575" marR="68575" marL="68575" anchor="ctr">
                    <a:solidFill>
                      <a:srgbClr val="33373B"/>
                    </a:solidFill>
                  </a:tcPr>
                </a:tc>
                <a:tc>
                  <a:txBody>
                    <a:bodyPr>
                      <a:noAutofit/>
                    </a:bodyPr>
                    <a:lstStyle/>
                    <a:p>
                      <a:pPr lvl="0" rtl="0" algn="ctr">
                        <a:spcBef>
                          <a:spcPts val="0"/>
                        </a:spcBef>
                        <a:buNone/>
                      </a:pPr>
                      <a:r>
                        <a:t/>
                      </a:r>
                      <a:endParaRPr sz="1000">
                        <a:solidFill>
                          <a:schemeClr val="dk1"/>
                        </a:solidFill>
                      </a:endParaRPr>
                    </a:p>
                  </a:txBody>
                  <a:tcPr marT="68575" marB="68575" marR="68575" marL="68575" anchor="ctr">
                    <a:solidFill>
                      <a:srgbClr val="33373B"/>
                    </a:solidFill>
                  </a:tcPr>
                </a:tc>
                <a:tc>
                  <a:txBody>
                    <a:bodyPr>
                      <a:noAutofit/>
                    </a:bodyPr>
                    <a:lstStyle/>
                    <a:p>
                      <a:pPr lvl="0" rtl="0" algn="ctr">
                        <a:spcBef>
                          <a:spcPts val="0"/>
                        </a:spcBef>
                        <a:buNone/>
                      </a:pPr>
                      <a:r>
                        <a:t/>
                      </a:r>
                      <a:endParaRPr sz="500">
                        <a:solidFill>
                          <a:schemeClr val="dk1"/>
                        </a:solidFill>
                      </a:endParaRPr>
                    </a:p>
                  </a:txBody>
                  <a:tcPr marT="68575" marB="68575" marR="68575" marL="68575" anchor="ctr">
                    <a:solidFill>
                      <a:srgbClr val="33373B"/>
                    </a:solidFill>
                  </a:tcPr>
                </a:tc>
              </a:tr>
            </a:tbl>
          </a:graphicData>
        </a:graphic>
      </p:graphicFrame>
      <p:pic>
        <p:nvPicPr>
          <p:cNvPr id="291" name="Shape 291"/>
          <p:cNvPicPr preferRelativeResize="0"/>
          <p:nvPr/>
        </p:nvPicPr>
        <p:blipFill>
          <a:blip r:embed="rId3">
            <a:alphaModFix/>
          </a:blip>
          <a:stretch>
            <a:fillRect/>
          </a:stretch>
        </p:blipFill>
        <p:spPr>
          <a:xfrm>
            <a:off x="435335" y="938915"/>
            <a:ext cx="1786599" cy="318049"/>
          </a:xfrm>
          <a:prstGeom prst="rect">
            <a:avLst/>
          </a:prstGeom>
          <a:noFill/>
          <a:ln>
            <a:noFill/>
          </a:ln>
        </p:spPr>
      </p:pic>
      <p:sp>
        <p:nvSpPr>
          <p:cNvPr id="292" name="Shape 292"/>
          <p:cNvSpPr txBox="1"/>
          <p:nvPr/>
        </p:nvSpPr>
        <p:spPr>
          <a:xfrm>
            <a:off x="414337" y="182166"/>
            <a:ext cx="5687400" cy="361800"/>
          </a:xfrm>
          <a:prstGeom prst="rect">
            <a:avLst/>
          </a:prstGeom>
          <a:noFill/>
          <a:ln>
            <a:noFill/>
          </a:ln>
        </p:spPr>
        <p:txBody>
          <a:bodyPr anchorCtr="0" anchor="t" bIns="34350" lIns="68750" rIns="68750" tIns="34350">
            <a:noAutofit/>
          </a:bodyPr>
          <a:lstStyle/>
          <a:p>
            <a:pPr lvl="0" rtl="0">
              <a:lnSpc>
                <a:spcPct val="90000"/>
              </a:lnSpc>
              <a:spcBef>
                <a:spcPts val="0"/>
              </a:spcBef>
              <a:buNone/>
            </a:pPr>
            <a:r>
              <a:rPr lang="en-US" sz="2500">
                <a:solidFill>
                  <a:srgbClr val="1E1E1E"/>
                </a:solidFill>
              </a:rPr>
              <a:t>CONSUMER</a:t>
            </a:r>
            <a:r>
              <a:rPr lang="en-US" sz="2500">
                <a:solidFill>
                  <a:srgbClr val="1E1E1E"/>
                </a:solidFill>
              </a:rPr>
              <a:t> PORTFOLIO</a:t>
            </a: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itdefender">
  <a:themeElements>
    <a:clrScheme name="Bitdefender">
      <a:dk1>
        <a:srgbClr val="1E1E1E"/>
      </a:dk1>
      <a:lt1>
        <a:srgbClr val="FFFFFF"/>
      </a:lt1>
      <a:dk2>
        <a:srgbClr val="63727B"/>
      </a:dk2>
      <a:lt2>
        <a:srgbClr val="D7D7D7"/>
      </a:lt2>
      <a:accent1>
        <a:srgbClr val="FF0000"/>
      </a:accent1>
      <a:accent2>
        <a:srgbClr val="3D9EB9"/>
      </a:accent2>
      <a:accent3>
        <a:srgbClr val="0579AA"/>
      </a:accent3>
      <a:accent4>
        <a:srgbClr val="1F4864"/>
      </a:accent4>
      <a:accent5>
        <a:srgbClr val="A5A5A5"/>
      </a:accent5>
      <a:accent6>
        <a:srgbClr val="51A71D"/>
      </a:accent6>
      <a:hlink>
        <a:srgbClr val="1E1E1E"/>
      </a:hlink>
      <a:folHlink>
        <a:srgbClr val="7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