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9" name="Shape 11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6" name="Shape 1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solidFill>
                <a:schemeClr val="accent5"/>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5" name="Shape 15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0" name="Shape 160"/>
        <p:cNvGrpSpPr/>
        <p:nvPr/>
      </p:nvGrpSpPr>
      <p:grpSpPr>
        <a:xfrm>
          <a:off x="0" y="0"/>
          <a:ext cx="0" cy="0"/>
          <a:chOff x="0" y="0"/>
          <a:chExt cx="0" cy="0"/>
        </a:xfrm>
      </p:grpSpPr>
      <p:sp>
        <p:nvSpPr>
          <p:cNvPr id="161" name="Shape 16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2" name="Shape 16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Esistono anche suite come di sicurezza  che cifrano dati , per tenerli al sicuro da occhi indiscreti. Cifrare dati è una attività legittima.</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9" name="Shape 1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4" name="Shape 174"/>
        <p:cNvGrpSpPr/>
        <p:nvPr/>
      </p:nvGrpSpPr>
      <p:grpSpPr>
        <a:xfrm>
          <a:off x="0" y="0"/>
          <a:ext cx="0" cy="0"/>
          <a:chOff x="0" y="0"/>
          <a:chExt cx="0" cy="0"/>
        </a:xfrm>
      </p:grpSpPr>
      <p:sp>
        <p:nvSpPr>
          <p:cNvPr id="175" name="Shape 1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6" name="Shape 17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4" name="Shape 1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Definizione dei termini.</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3" name="Shape 193"/>
        <p:cNvGrpSpPr/>
        <p:nvPr/>
      </p:nvGrpSpPr>
      <p:grpSpPr>
        <a:xfrm>
          <a:off x="0" y="0"/>
          <a:ext cx="0" cy="0"/>
          <a:chOff x="0" y="0"/>
          <a:chExt cx="0" cy="0"/>
        </a:xfrm>
      </p:grpSpPr>
      <p:sp>
        <p:nvSpPr>
          <p:cNvPr id="194" name="Shape 1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5" name="Shape 1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Definizione dei termini.</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7" name="Shape 207"/>
        <p:cNvGrpSpPr/>
        <p:nvPr/>
      </p:nvGrpSpPr>
      <p:grpSpPr>
        <a:xfrm>
          <a:off x="0" y="0"/>
          <a:ext cx="0" cy="0"/>
          <a:chOff x="0" y="0"/>
          <a:chExt cx="0" cy="0"/>
        </a:xfrm>
      </p:grpSpPr>
      <p:sp>
        <p:nvSpPr>
          <p:cNvPr id="208" name="Shape 2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9" name="Shape 20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Definizione dei termini.</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3" name="Shape 223"/>
        <p:cNvGrpSpPr/>
        <p:nvPr/>
      </p:nvGrpSpPr>
      <p:grpSpPr>
        <a:xfrm>
          <a:off x="0" y="0"/>
          <a:ext cx="0" cy="0"/>
          <a:chOff x="0" y="0"/>
          <a:chExt cx="0" cy="0"/>
        </a:xfrm>
      </p:grpSpPr>
      <p:sp>
        <p:nvSpPr>
          <p:cNvPr id="224" name="Shape 2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5" name="Shape 22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5" name="Shape 2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4" name="Shape 264"/>
        <p:cNvGrpSpPr/>
        <p:nvPr/>
      </p:nvGrpSpPr>
      <p:grpSpPr>
        <a:xfrm>
          <a:off x="0" y="0"/>
          <a:ext cx="0" cy="0"/>
          <a:chOff x="0" y="0"/>
          <a:chExt cx="0" cy="0"/>
        </a:xfrm>
      </p:grpSpPr>
      <p:sp>
        <p:nvSpPr>
          <p:cNvPr id="265" name="Shape 2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6" name="Shape 2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81" name="Shape 28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4" name="Shape 294"/>
        <p:cNvGrpSpPr/>
        <p:nvPr/>
      </p:nvGrpSpPr>
      <p:grpSpPr>
        <a:xfrm>
          <a:off x="0" y="0"/>
          <a:ext cx="0" cy="0"/>
          <a:chOff x="0" y="0"/>
          <a:chExt cx="0" cy="0"/>
        </a:xfrm>
      </p:grpSpPr>
      <p:sp>
        <p:nvSpPr>
          <p:cNvPr id="295" name="Shape 2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6" name="Shape 2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9" name="Shape 309"/>
        <p:cNvGrpSpPr/>
        <p:nvPr/>
      </p:nvGrpSpPr>
      <p:grpSpPr>
        <a:xfrm>
          <a:off x="0" y="0"/>
          <a:ext cx="0" cy="0"/>
          <a:chOff x="0" y="0"/>
          <a:chExt cx="0" cy="0"/>
        </a:xfrm>
      </p:grpSpPr>
      <p:sp>
        <p:nvSpPr>
          <p:cNvPr id="310" name="Shape 3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1" name="Shape 3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9" name="Shape 329"/>
        <p:cNvGrpSpPr/>
        <p:nvPr/>
      </p:nvGrpSpPr>
      <p:grpSpPr>
        <a:xfrm>
          <a:off x="0" y="0"/>
          <a:ext cx="0" cy="0"/>
          <a:chOff x="0" y="0"/>
          <a:chExt cx="0" cy="0"/>
        </a:xfrm>
      </p:grpSpPr>
      <p:sp>
        <p:nvSpPr>
          <p:cNvPr id="330" name="Shape 33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31" name="Shape 33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4" name="Shape 344"/>
        <p:cNvGrpSpPr/>
        <p:nvPr/>
      </p:nvGrpSpPr>
      <p:grpSpPr>
        <a:xfrm>
          <a:off x="0" y="0"/>
          <a:ext cx="0" cy="0"/>
          <a:chOff x="0" y="0"/>
          <a:chExt cx="0" cy="0"/>
        </a:xfrm>
      </p:grpSpPr>
      <p:sp>
        <p:nvSpPr>
          <p:cNvPr id="345" name="Shape 34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6" name="Shape 34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9" name="Shape 359"/>
        <p:cNvGrpSpPr/>
        <p:nvPr/>
      </p:nvGrpSpPr>
      <p:grpSpPr>
        <a:xfrm>
          <a:off x="0" y="0"/>
          <a:ext cx="0" cy="0"/>
          <a:chOff x="0" y="0"/>
          <a:chExt cx="0" cy="0"/>
        </a:xfrm>
      </p:grpSpPr>
      <p:sp>
        <p:nvSpPr>
          <p:cNvPr id="360" name="Shape 3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61" name="Shape 3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1" name="Shape 371"/>
        <p:cNvGrpSpPr/>
        <p:nvPr/>
      </p:nvGrpSpPr>
      <p:grpSpPr>
        <a:xfrm>
          <a:off x="0" y="0"/>
          <a:ext cx="0" cy="0"/>
          <a:chOff x="0" y="0"/>
          <a:chExt cx="0" cy="0"/>
        </a:xfrm>
      </p:grpSpPr>
      <p:sp>
        <p:nvSpPr>
          <p:cNvPr id="372" name="Shape 3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73" name="Shape 3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6" name="Shape 66"/>
        <p:cNvGrpSpPr/>
        <p:nvPr/>
      </p:nvGrpSpPr>
      <p:grpSpPr>
        <a:xfrm>
          <a:off x="0" y="0"/>
          <a:ext cx="0" cy="0"/>
          <a:chOff x="0" y="0"/>
          <a:chExt cx="0" cy="0"/>
        </a:xfrm>
      </p:grpSpPr>
      <p:sp>
        <p:nvSpPr>
          <p:cNvPr id="67" name="Shape 6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8" name="Shape 6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Raccomandazione per chi esegue EPS 5.x: effettuare l’upgrade.</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1" name="Shape 381"/>
        <p:cNvGrpSpPr/>
        <p:nvPr/>
      </p:nvGrpSpPr>
      <p:grpSpPr>
        <a:xfrm>
          <a:off x="0" y="0"/>
          <a:ext cx="0" cy="0"/>
          <a:chOff x="0" y="0"/>
          <a:chExt cx="0" cy="0"/>
        </a:xfrm>
      </p:grpSpPr>
      <p:sp>
        <p:nvSpPr>
          <p:cNvPr id="382" name="Shape 3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3" name="Shape 3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1" name="Shape 391"/>
        <p:cNvGrpSpPr/>
        <p:nvPr/>
      </p:nvGrpSpPr>
      <p:grpSpPr>
        <a:xfrm>
          <a:off x="0" y="0"/>
          <a:ext cx="0" cy="0"/>
          <a:chOff x="0" y="0"/>
          <a:chExt cx="0" cy="0"/>
        </a:xfrm>
      </p:grpSpPr>
      <p:sp>
        <p:nvSpPr>
          <p:cNvPr id="392" name="Shape 3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93" name="Shape 3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1" name="Shape 401"/>
        <p:cNvGrpSpPr/>
        <p:nvPr/>
      </p:nvGrpSpPr>
      <p:grpSpPr>
        <a:xfrm>
          <a:off x="0" y="0"/>
          <a:ext cx="0" cy="0"/>
          <a:chOff x="0" y="0"/>
          <a:chExt cx="0" cy="0"/>
        </a:xfrm>
      </p:grpSpPr>
      <p:sp>
        <p:nvSpPr>
          <p:cNvPr id="402" name="Shape 4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3" name="Shape 4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5" name="Shape 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Citrix Xen Server7</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3" name="Shape 10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La prevenzione degli Atom Bombing Attacks. Impossibile da realizzare con le protezioni che lavorano nel sistema operativo, ora è possibile per le VM in ambiente Citrix, grazie alla Hipervisor Introspection (HIV) realizzata da Bitdefender in collaborazione con Citrix. HIV è complementare alle soluzioni tradizionali di enpoint protection.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it"/>
              <a:t>La prevenzione degli Atom Bombing Attacks. Impossibile da realizzare con le protezioni che lavorano nel sistema operativo, ora è possibile per le VM in ambiente Citrix, grazie alla Hipervisor Introspection (HIV) realizzata da Bitdefender in collaborazione con Citrix. HIV è complementare alle soluzioni tradizionali di enpoint protection.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it"/>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it"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png"/><Relationship Id="rId4" Type="http://schemas.openxmlformats.org/officeDocument/2006/relationships/image" Target="../media/image0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04.png"/><Relationship Id="rId4" Type="http://schemas.openxmlformats.org/officeDocument/2006/relationships/image" Target="../media/image0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7.jpg"/><Relationship Id="rId6" Type="http://schemas.openxmlformats.org/officeDocument/2006/relationships/image" Target="../media/image08.jpg"/><Relationship Id="rId7" Type="http://schemas.openxmlformats.org/officeDocument/2006/relationships/image" Target="../media/image0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04.png"/><Relationship Id="rId4" Type="http://schemas.openxmlformats.org/officeDocument/2006/relationships/image" Target="../media/image0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04.png"/><Relationship Id="rId4" Type="http://schemas.openxmlformats.org/officeDocument/2006/relationships/image" Target="../media/image0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04.png"/><Relationship Id="rId4" Type="http://schemas.openxmlformats.org/officeDocument/2006/relationships/image" Target="../media/image0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04.png"/><Relationship Id="rId4" Type="http://schemas.openxmlformats.org/officeDocument/2006/relationships/image" Target="../media/image0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04.png"/><Relationship Id="rId4" Type="http://schemas.openxmlformats.org/officeDocument/2006/relationships/image" Target="../media/image0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04.png"/><Relationship Id="rId4" Type="http://schemas.openxmlformats.org/officeDocument/2006/relationships/image" Target="../media/image0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04.png"/><Relationship Id="rId4" Type="http://schemas.openxmlformats.org/officeDocument/2006/relationships/image" Target="../media/image0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04.png"/><Relationship Id="rId4" Type="http://schemas.openxmlformats.org/officeDocument/2006/relationships/image" Target="../media/image0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04.png"/><Relationship Id="rId4" Type="http://schemas.openxmlformats.org/officeDocument/2006/relationships/image" Target="../media/image0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6.png"/><Relationship Id="rId6" Type="http://schemas.openxmlformats.org/officeDocument/2006/relationships/image" Target="../media/image0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0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18.png"/><Relationship Id="rId6"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04.png"/><Relationship Id="rId4" Type="http://schemas.openxmlformats.org/officeDocument/2006/relationships/image" Target="../media/image0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12.png"/><Relationship Id="rId6" Type="http://schemas.openxmlformats.org/officeDocument/2006/relationships/image" Target="../media/image1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16.png"/><Relationship Id="rId6"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04.png"/><Relationship Id="rId4" Type="http://schemas.openxmlformats.org/officeDocument/2006/relationships/hyperlink" Target="https://labs.bitdefender.com/blog/" TargetMode="External"/><Relationship Id="rId5" Type="http://schemas.openxmlformats.org/officeDocument/2006/relationships/hyperlink" Target="http://businessinsights.bitdefender.com/" TargetMode="External"/><Relationship Id="rId6" Type="http://schemas.openxmlformats.org/officeDocument/2006/relationships/hyperlink" Target="https://hotforsecurity.bitdefender.com/" TargetMode="External"/><Relationship Id="rId7" Type="http://schemas.openxmlformats.org/officeDocument/2006/relationships/image" Target="../media/image0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04.png"/><Relationship Id="rId4" Type="http://schemas.openxmlformats.org/officeDocument/2006/relationships/image" Target="../media/image0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hyperlink" Target="http://www.bitdefender.com/news/bitdefender-gravityzone-achieves-vmware-ready%E2%84%A2-status-3205.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04.png"/><Relationship Id="rId4" Type="http://schemas.openxmlformats.org/officeDocument/2006/relationships/image" Target="../media/image0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04.png"/><Relationship Id="rId4" Type="http://schemas.openxmlformats.org/officeDocument/2006/relationships/image" Target="../media/image03.png"/><Relationship Id="rId5" Type="http://schemas.openxmlformats.org/officeDocument/2006/relationships/hyperlink" Target="http://www.bitdefender.com/business/sandbox-analyzer/" TargetMode="External"/><Relationship Id="rId6" Type="http://schemas.openxmlformats.org/officeDocument/2006/relationships/hyperlink" Target="http://www.bitdefender.com/site/Downloads/demosandbox/"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pic>
        <p:nvPicPr>
          <p:cNvPr id="54" name="Shape 54"/>
          <p:cNvPicPr preferRelativeResize="0"/>
          <p:nvPr/>
        </p:nvPicPr>
        <p:blipFill rotWithShape="1">
          <a:blip r:embed="rId3">
            <a:alphaModFix/>
          </a:blip>
          <a:srcRect b="59692" l="0" r="0" t="-2175"/>
          <a:stretch/>
        </p:blipFill>
        <p:spPr>
          <a:xfrm>
            <a:off x="0" y="-282100"/>
            <a:ext cx="9143999" cy="5505900"/>
          </a:xfrm>
          <a:prstGeom prst="rect">
            <a:avLst/>
          </a:prstGeom>
          <a:noFill/>
          <a:ln>
            <a:noFill/>
          </a:ln>
        </p:spPr>
      </p:pic>
      <p:sp>
        <p:nvSpPr>
          <p:cNvPr id="55" name="Shape 55"/>
          <p:cNvSpPr txBox="1"/>
          <p:nvPr/>
        </p:nvSpPr>
        <p:spPr>
          <a:xfrm>
            <a:off x="457250" y="0"/>
            <a:ext cx="2967000" cy="2388600"/>
          </a:xfrm>
          <a:prstGeom prst="rect">
            <a:avLst/>
          </a:prstGeom>
          <a:noFill/>
          <a:ln>
            <a:noFill/>
          </a:ln>
        </p:spPr>
        <p:txBody>
          <a:bodyPr anchorCtr="0" anchor="ctr" bIns="91425" lIns="91425" rIns="91425" tIns="91425">
            <a:noAutofit/>
          </a:bodyPr>
          <a:lstStyle/>
          <a:p>
            <a:pPr lvl="0" rtl="0" algn="r">
              <a:spcBef>
                <a:spcPts val="0"/>
              </a:spcBef>
              <a:buNone/>
            </a:pPr>
            <a:r>
              <a:rPr b="1" lang="it" sz="2400">
                <a:solidFill>
                  <a:srgbClr val="EAE5E5"/>
                </a:solidFill>
              </a:rPr>
              <a:t>GravityZone</a:t>
            </a:r>
          </a:p>
        </p:txBody>
      </p:sp>
      <p:pic>
        <p:nvPicPr>
          <p:cNvPr id="56" name="Shape 56"/>
          <p:cNvPicPr preferRelativeResize="0"/>
          <p:nvPr/>
        </p:nvPicPr>
        <p:blipFill>
          <a:blip r:embed="rId4">
            <a:alphaModFix/>
          </a:blip>
          <a:stretch>
            <a:fillRect/>
          </a:stretch>
        </p:blipFill>
        <p:spPr>
          <a:xfrm>
            <a:off x="7263743" y="4673603"/>
            <a:ext cx="1880259" cy="550199"/>
          </a:xfrm>
          <a:prstGeom prst="rect">
            <a:avLst/>
          </a:prstGeom>
          <a:noFill/>
          <a:ln>
            <a:noFill/>
          </a:ln>
        </p:spPr>
      </p:pic>
      <p:sp>
        <p:nvSpPr>
          <p:cNvPr id="57" name="Shape 57"/>
          <p:cNvSpPr txBox="1"/>
          <p:nvPr/>
        </p:nvSpPr>
        <p:spPr>
          <a:xfrm>
            <a:off x="622050" y="1409700"/>
            <a:ext cx="6569400" cy="3273900"/>
          </a:xfrm>
          <a:prstGeom prst="rect">
            <a:avLst/>
          </a:prstGeom>
          <a:noFill/>
          <a:ln>
            <a:noFill/>
          </a:ln>
        </p:spPr>
        <p:txBody>
          <a:bodyPr anchorCtr="0" anchor="t" bIns="91425" lIns="91425" rIns="91425" tIns="91425">
            <a:noAutofit/>
          </a:bodyPr>
          <a:lstStyle/>
          <a:p>
            <a:pPr lvl="0" rtl="0">
              <a:spcBef>
                <a:spcPts val="0"/>
              </a:spcBef>
              <a:buClr>
                <a:schemeClr val="dk1"/>
              </a:buClr>
              <a:buSzPct val="55000"/>
              <a:buFont typeface="Arial"/>
              <a:buNone/>
            </a:pPr>
            <a:r>
              <a:rPr lang="it" sz="2000">
                <a:solidFill>
                  <a:schemeClr val="lt1"/>
                </a:solidFill>
              </a:rPr>
              <a:t>Inizio Webcast:				Martedì 29 Nov 2016  11:00</a:t>
            </a:r>
            <a:br>
              <a:rPr lang="it" sz="2000">
                <a:solidFill>
                  <a:schemeClr val="lt1"/>
                </a:solidFill>
              </a:rPr>
            </a:br>
            <a:r>
              <a:rPr lang="it" sz="2000">
                <a:solidFill>
                  <a:schemeClr val="lt1"/>
                </a:solidFill>
              </a:rPr>
              <a:t>Durata presentazione:		60 min</a:t>
            </a:r>
          </a:p>
          <a:p>
            <a:pPr lvl="0" rtl="0">
              <a:spcBef>
                <a:spcPts val="0"/>
              </a:spcBef>
              <a:buNone/>
            </a:pPr>
            <a:r>
              <a:t/>
            </a:r>
            <a:endParaRPr sz="2000">
              <a:solidFill>
                <a:srgbClr val="FFFFFF"/>
              </a:solidFill>
            </a:endParaRPr>
          </a:p>
          <a:p>
            <a:pPr indent="-228600" lvl="0" marL="457200" rtl="0">
              <a:lnSpc>
                <a:spcPct val="150000"/>
              </a:lnSpc>
              <a:spcBef>
                <a:spcPts val="0"/>
              </a:spcBef>
              <a:buClr>
                <a:schemeClr val="lt1"/>
              </a:buClr>
              <a:buChar char="●"/>
            </a:pPr>
            <a:r>
              <a:rPr lang="it">
                <a:solidFill>
                  <a:schemeClr val="lt1"/>
                </a:solidFill>
              </a:rPr>
              <a:t>GravityZone - novità ed anteprime</a:t>
            </a:r>
          </a:p>
          <a:p>
            <a:pPr indent="-228600" lvl="0" marL="457200" rtl="0">
              <a:lnSpc>
                <a:spcPct val="150000"/>
              </a:lnSpc>
              <a:spcBef>
                <a:spcPts val="0"/>
              </a:spcBef>
              <a:buClr>
                <a:schemeClr val="lt1"/>
              </a:buClr>
              <a:buChar char="●"/>
            </a:pPr>
            <a:r>
              <a:rPr lang="it">
                <a:solidFill>
                  <a:schemeClr val="lt1"/>
                </a:solidFill>
              </a:rPr>
              <a:t>Ransomware - il fenomeno</a:t>
            </a:r>
          </a:p>
          <a:p>
            <a:pPr indent="-228600" lvl="0" marL="457200" rtl="0">
              <a:lnSpc>
                <a:spcPct val="150000"/>
              </a:lnSpc>
              <a:spcBef>
                <a:spcPts val="0"/>
              </a:spcBef>
              <a:buClr>
                <a:schemeClr val="lt1"/>
              </a:buClr>
              <a:buChar char="●"/>
            </a:pPr>
            <a:r>
              <a:rPr lang="it">
                <a:solidFill>
                  <a:schemeClr val="lt1"/>
                </a:solidFill>
              </a:rPr>
              <a:t>Ransomware - aree di intervento</a:t>
            </a:r>
          </a:p>
          <a:p>
            <a:pPr indent="-228600" lvl="0" marL="457200" rtl="0">
              <a:lnSpc>
                <a:spcPct val="150000"/>
              </a:lnSpc>
              <a:spcBef>
                <a:spcPts val="0"/>
              </a:spcBef>
              <a:buClr>
                <a:schemeClr val="lt1"/>
              </a:buClr>
              <a:buChar char="●"/>
            </a:pPr>
            <a:r>
              <a:rPr lang="it">
                <a:solidFill>
                  <a:schemeClr val="lt1"/>
                </a:solidFill>
              </a:rPr>
              <a:t>GravityZone - gli strumenti</a:t>
            </a:r>
          </a:p>
          <a:p>
            <a:pPr lvl="0" rtl="0">
              <a:spcBef>
                <a:spcPts val="0"/>
              </a:spcBef>
              <a:buNone/>
            </a:pPr>
            <a:br>
              <a:rPr lang="it">
                <a:solidFill>
                  <a:srgbClr val="FFFFFF"/>
                </a:solidFill>
              </a:rPr>
            </a:br>
            <a:r>
              <a:rPr lang="it">
                <a:solidFill>
                  <a:srgbClr val="FFFFFF"/>
                </a:solidFill>
              </a:rPr>
              <a:t>Relatori:</a:t>
            </a:r>
            <a:br>
              <a:rPr lang="it">
                <a:solidFill>
                  <a:srgbClr val="FFFFFF"/>
                </a:solidFill>
              </a:rPr>
            </a:br>
            <a:r>
              <a:rPr lang="it">
                <a:solidFill>
                  <a:schemeClr val="lt1"/>
                </a:solidFill>
              </a:rPr>
              <a:t>Riccardo Ottolina 	- 	Avangate Italia</a:t>
            </a:r>
            <a:br>
              <a:rPr lang="it">
                <a:solidFill>
                  <a:srgbClr val="FFFFFF"/>
                </a:solidFill>
              </a:rPr>
            </a:br>
            <a:r>
              <a:rPr lang="it">
                <a:solidFill>
                  <a:srgbClr val="FFFFFF"/>
                </a:solidFill>
              </a:rPr>
              <a:t>Roberto Novasconi	- 	Avangate Italia</a:t>
            </a:r>
            <a:br>
              <a:rPr lang="it" sz="2000">
                <a:solidFill>
                  <a:srgbClr val="FFFFFF"/>
                </a:solidFill>
              </a:rPr>
            </a:b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x="0" y="0"/>
          <a:ext cx="0" cy="0"/>
          <a:chOff x="0" y="0"/>
          <a:chExt cx="0" cy="0"/>
        </a:xfrm>
      </p:grpSpPr>
      <p:pic>
        <p:nvPicPr>
          <p:cNvPr id="121" name="Shape 121"/>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22" name="Shape 122"/>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42307"/>
              <a:buFont typeface="Arial"/>
              <a:buNone/>
            </a:pPr>
            <a:r>
              <a:rPr lang="it" sz="2600">
                <a:solidFill>
                  <a:srgbClr val="231F20"/>
                </a:solidFill>
              </a:rPr>
              <a:t>Cosa è il Ransomware?</a:t>
            </a:r>
          </a:p>
          <a:p>
            <a:pPr lvl="0" rtl="0">
              <a:lnSpc>
                <a:spcPct val="115000"/>
              </a:lnSpc>
              <a:spcBef>
                <a:spcPts val="0"/>
              </a:spcBef>
              <a:buClr>
                <a:schemeClr val="dk1"/>
              </a:buClr>
              <a:buFont typeface="Arial"/>
              <a:buNone/>
            </a:pPr>
            <a:r>
              <a:t/>
            </a:r>
            <a:endParaRPr sz="2600">
              <a:solidFill>
                <a:srgbClr val="231F20"/>
              </a:solidFill>
            </a:endParaRPr>
          </a:p>
          <a:p>
            <a:pPr lvl="0" rtl="0">
              <a:lnSpc>
                <a:spcPct val="115000"/>
              </a:lnSpc>
              <a:spcBef>
                <a:spcPts val="0"/>
              </a:spcBef>
              <a:buNone/>
            </a:pPr>
            <a:r>
              <a:rPr lang="it">
                <a:solidFill>
                  <a:srgbClr val="231F20"/>
                </a:solidFill>
              </a:rPr>
              <a:t>I moderni ransomware sono </a:t>
            </a:r>
            <a:r>
              <a:rPr b="1" lang="it">
                <a:solidFill>
                  <a:srgbClr val="231F20"/>
                </a:solidFill>
              </a:rPr>
              <a:t>una tipologia di malware</a:t>
            </a:r>
            <a:r>
              <a:rPr lang="it">
                <a:solidFill>
                  <a:srgbClr val="231F20"/>
                </a:solidFill>
              </a:rPr>
              <a:t>, accomunata dal fatto di</a:t>
            </a:r>
            <a:br>
              <a:rPr lang="it">
                <a:solidFill>
                  <a:srgbClr val="231F20"/>
                </a:solidFill>
              </a:rPr>
            </a:br>
            <a:r>
              <a:rPr lang="it">
                <a:solidFill>
                  <a:srgbClr val="231F20"/>
                </a:solidFill>
              </a:rPr>
              <a:t>- cifrare I dati dell’utente con una chiave unica per ogni vittima</a:t>
            </a:r>
            <a:br>
              <a:rPr lang="it">
                <a:solidFill>
                  <a:srgbClr val="231F20"/>
                </a:solidFill>
              </a:rPr>
            </a:br>
            <a:r>
              <a:rPr lang="it">
                <a:solidFill>
                  <a:srgbClr val="231F20"/>
                </a:solidFill>
              </a:rPr>
              <a:t>- chiedere il pagamento di un riscatto in moneta virtuale (Bitcoin o equivalente)</a:t>
            </a:r>
          </a:p>
          <a:p>
            <a:pPr lvl="0" rtl="0">
              <a:lnSpc>
                <a:spcPct val="115000"/>
              </a:lnSpc>
              <a:spcBef>
                <a:spcPts val="0"/>
              </a:spcBef>
              <a:buNone/>
            </a:pPr>
            <a:r>
              <a:t/>
            </a:r>
            <a:endParaRPr>
              <a:solidFill>
                <a:srgbClr val="231F20"/>
              </a:solidFill>
            </a:endParaRPr>
          </a:p>
          <a:p>
            <a:pPr lvl="0" rtl="0">
              <a:lnSpc>
                <a:spcPct val="115000"/>
              </a:lnSpc>
              <a:spcBef>
                <a:spcPts val="0"/>
              </a:spcBef>
              <a:buClr>
                <a:schemeClr val="dk1"/>
              </a:buClr>
              <a:buFont typeface="Arial"/>
              <a:buNone/>
            </a:pPr>
            <a:r>
              <a:rPr lang="it">
                <a:solidFill>
                  <a:srgbClr val="231F20"/>
                </a:solidFill>
              </a:rPr>
              <a:t>Nel 2015 il ransomware ha causato qualcosa come 350 milioni di dollari di danni*</a:t>
            </a:r>
          </a:p>
          <a:p>
            <a:pPr lvl="0" rtl="0">
              <a:lnSpc>
                <a:spcPct val="115000"/>
              </a:lnSpc>
              <a:spcBef>
                <a:spcPts val="0"/>
              </a:spcBef>
              <a:buNone/>
            </a:pPr>
            <a:r>
              <a:rPr lang="it">
                <a:solidFill>
                  <a:srgbClr val="231F20"/>
                </a:solidFill>
              </a:rPr>
              <a:t>ed il trend è tutt’ora in crescita.</a:t>
            </a: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rPr lang="it" sz="900">
                <a:solidFill>
                  <a:srgbClr val="231F20"/>
                </a:solidFill>
              </a:rPr>
              <a:t>*http://download.bitdefender.com/resources/files/News/CaseStudies/study/59/Bitdefender-Ransomware-A-Victim-Perspective.pdf</a:t>
            </a:r>
          </a:p>
        </p:txBody>
      </p:sp>
      <p:pic>
        <p:nvPicPr>
          <p:cNvPr id="123" name="Shape 123"/>
          <p:cNvPicPr preferRelativeResize="0"/>
          <p:nvPr/>
        </p:nvPicPr>
        <p:blipFill>
          <a:blip r:embed="rId4">
            <a:alphaModFix/>
          </a:blip>
          <a:stretch>
            <a:fillRect/>
          </a:stretch>
        </p:blipFill>
        <p:spPr>
          <a:xfrm>
            <a:off x="0" y="-24936"/>
            <a:ext cx="9144000" cy="92617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pic>
        <p:nvPicPr>
          <p:cNvPr id="128" name="Shape 128"/>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29" name="Shape 129"/>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42307"/>
              <a:buFont typeface="Arial"/>
              <a:buNone/>
            </a:pPr>
            <a:r>
              <a:rPr lang="it" sz="2600">
                <a:solidFill>
                  <a:srgbClr val="231F20"/>
                </a:solidFill>
              </a:rPr>
              <a:t>Forme di ransomware</a:t>
            </a:r>
          </a:p>
          <a:p>
            <a:pPr lvl="0" rtl="0">
              <a:lnSpc>
                <a:spcPct val="115000"/>
              </a:lnSpc>
              <a:spcBef>
                <a:spcPts val="0"/>
              </a:spcBef>
              <a:buNone/>
            </a:pPr>
            <a:r>
              <a:t/>
            </a:r>
            <a:endParaRPr sz="2600">
              <a:solidFill>
                <a:srgbClr val="231F20"/>
              </a:solidFill>
            </a:endParaRPr>
          </a:p>
          <a:p>
            <a:pPr lvl="0" rtl="0">
              <a:lnSpc>
                <a:spcPct val="115000"/>
              </a:lnSpc>
              <a:spcBef>
                <a:spcPts val="0"/>
              </a:spcBef>
              <a:buNone/>
            </a:pPr>
            <a:r>
              <a:t/>
            </a:r>
            <a:endParaRPr sz="2600">
              <a:solidFill>
                <a:srgbClr val="231F20"/>
              </a:solidFill>
            </a:endParaRPr>
          </a:p>
          <a:p>
            <a:pPr lvl="0" rtl="0">
              <a:lnSpc>
                <a:spcPct val="115000"/>
              </a:lnSpc>
              <a:spcBef>
                <a:spcPts val="0"/>
              </a:spcBef>
              <a:buNone/>
            </a:pPr>
            <a:r>
              <a:t/>
            </a:r>
            <a:endParaRPr sz="26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sz="1200">
              <a:solidFill>
                <a:srgbClr val="231F20"/>
              </a:solidFill>
            </a:endParaRPr>
          </a:p>
          <a:p>
            <a:pPr lvl="0" rtl="0">
              <a:lnSpc>
                <a:spcPct val="115000"/>
              </a:lnSpc>
              <a:spcBef>
                <a:spcPts val="0"/>
              </a:spcBef>
              <a:buNone/>
            </a:pPr>
            <a:r>
              <a:t/>
            </a:r>
            <a:endParaRPr b="1" sz="1200"/>
          </a:p>
          <a:p>
            <a:pPr lvl="0" rtl="0">
              <a:lnSpc>
                <a:spcPct val="115000"/>
              </a:lnSpc>
              <a:spcBef>
                <a:spcPts val="0"/>
              </a:spcBef>
              <a:buNone/>
            </a:pPr>
            <a:r>
              <a:t/>
            </a:r>
            <a:endParaRPr b="1" sz="1200"/>
          </a:p>
          <a:p>
            <a:pPr lvl="0" rtl="0">
              <a:lnSpc>
                <a:spcPct val="115000"/>
              </a:lnSpc>
              <a:spcBef>
                <a:spcPts val="0"/>
              </a:spcBef>
              <a:buNone/>
            </a:pPr>
            <a:r>
              <a:t/>
            </a:r>
            <a:endParaRPr b="1" sz="1200"/>
          </a:p>
          <a:p>
            <a:pPr lvl="0" rtl="0">
              <a:lnSpc>
                <a:spcPct val="115000"/>
              </a:lnSpc>
              <a:spcBef>
                <a:spcPts val="0"/>
              </a:spcBef>
              <a:buNone/>
            </a:pPr>
            <a:r>
              <a:t/>
            </a:r>
            <a:endParaRPr sz="900">
              <a:solidFill>
                <a:srgbClr val="231F20"/>
              </a:solidFill>
            </a:endParaRPr>
          </a:p>
          <a:p>
            <a:pPr lvl="0" rtl="0">
              <a:lnSpc>
                <a:spcPct val="115000"/>
              </a:lnSpc>
              <a:spcBef>
                <a:spcPts val="0"/>
              </a:spcBef>
              <a:buNone/>
            </a:pPr>
            <a:r>
              <a:rPr lang="it" sz="900">
                <a:solidFill>
                  <a:srgbClr val="231F20"/>
                </a:solidFill>
              </a:rPr>
              <a:t>*http://download.bitdefender.com/resources/files/News/CaseStudies/study/59/Bitdefender-Ransomware-A-Victim-Perspective.pdf</a:t>
            </a:r>
          </a:p>
        </p:txBody>
      </p:sp>
      <p:pic>
        <p:nvPicPr>
          <p:cNvPr id="130" name="Shape 130"/>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descr="161D.tmp.jpg" id="131" name="Shape 131"/>
          <p:cNvPicPr preferRelativeResize="0"/>
          <p:nvPr/>
        </p:nvPicPr>
        <p:blipFill>
          <a:blip r:embed="rId5">
            <a:alphaModFix/>
          </a:blip>
          <a:stretch>
            <a:fillRect/>
          </a:stretch>
        </p:blipFill>
        <p:spPr>
          <a:xfrm>
            <a:off x="3792852" y="1654400"/>
            <a:ext cx="1487431" cy="957659"/>
          </a:xfrm>
          <a:prstGeom prst="rect">
            <a:avLst/>
          </a:prstGeom>
          <a:noFill/>
          <a:ln>
            <a:noFill/>
          </a:ln>
        </p:spPr>
      </p:pic>
      <p:grpSp>
        <p:nvGrpSpPr>
          <p:cNvPr id="132" name="Shape 132"/>
          <p:cNvGrpSpPr/>
          <p:nvPr/>
        </p:nvGrpSpPr>
        <p:grpSpPr>
          <a:xfrm>
            <a:off x="3521950" y="3136625"/>
            <a:ext cx="2017200" cy="1523100"/>
            <a:chOff x="3521950" y="3136625"/>
            <a:chExt cx="2017200" cy="1523100"/>
          </a:xfrm>
        </p:grpSpPr>
        <p:pic>
          <p:nvPicPr>
            <p:cNvPr descr="161D.tmp.jpg" id="133" name="Shape 133"/>
            <p:cNvPicPr preferRelativeResize="0"/>
            <p:nvPr/>
          </p:nvPicPr>
          <p:blipFill>
            <a:blip r:embed="rId5">
              <a:alphaModFix/>
            </a:blip>
            <a:stretch>
              <a:fillRect/>
            </a:stretch>
          </p:blipFill>
          <p:spPr>
            <a:xfrm>
              <a:off x="3792852" y="3363365"/>
              <a:ext cx="1487431" cy="957659"/>
            </a:xfrm>
            <a:prstGeom prst="rect">
              <a:avLst/>
            </a:prstGeom>
            <a:noFill/>
            <a:ln>
              <a:noFill/>
            </a:ln>
          </p:spPr>
        </p:pic>
        <p:sp>
          <p:nvSpPr>
            <p:cNvPr id="134" name="Shape 134"/>
            <p:cNvSpPr txBox="1"/>
            <p:nvPr/>
          </p:nvSpPr>
          <p:spPr>
            <a:xfrm>
              <a:off x="3521950" y="3136625"/>
              <a:ext cx="2017200" cy="1523100"/>
            </a:xfrm>
            <a:prstGeom prst="rect">
              <a:avLst/>
            </a:prstGeom>
            <a:noFill/>
            <a:ln>
              <a:noFill/>
            </a:ln>
          </p:spPr>
          <p:txBody>
            <a:bodyPr anchorCtr="0" anchor="t" bIns="91425" lIns="91425" rIns="91425" tIns="91425">
              <a:noAutofit/>
            </a:bodyPr>
            <a:lstStyle/>
            <a:p>
              <a:pPr lvl="0" rtl="0" algn="ctr">
                <a:spcBef>
                  <a:spcPts val="0"/>
                </a:spcBef>
                <a:buNone/>
              </a:pPr>
              <a:r>
                <a:rPr b="1" lang="it" sz="1200"/>
                <a:t>Crypto-</a:t>
              </a:r>
              <a:r>
                <a:rPr b="1" lang="it" sz="1200"/>
                <a:t>Ransomware</a:t>
              </a:r>
            </a:p>
            <a:p>
              <a:pPr lvl="0" rtl="0" algn="ctr">
                <a:spcBef>
                  <a:spcPts val="0"/>
                </a:spcBef>
                <a:buNone/>
              </a:pPr>
              <a:r>
                <a:t/>
              </a:r>
              <a:endParaRPr sz="1200"/>
            </a:p>
            <a:p>
              <a:pPr lvl="0" rtl="0" algn="ctr">
                <a:spcBef>
                  <a:spcPts val="0"/>
                </a:spcBef>
                <a:buNone/>
              </a:pPr>
              <a:r>
                <a:t/>
              </a:r>
              <a:endParaRPr sz="1200"/>
            </a:p>
            <a:p>
              <a:pPr lvl="0" rtl="0" algn="ctr">
                <a:spcBef>
                  <a:spcPts val="0"/>
                </a:spcBef>
                <a:buNone/>
              </a:pPr>
              <a:r>
                <a:t/>
              </a:r>
              <a:endParaRPr sz="1200"/>
            </a:p>
            <a:p>
              <a:pPr lvl="0" algn="ctr">
                <a:spcBef>
                  <a:spcPts val="0"/>
                </a:spcBef>
                <a:buNone/>
              </a:pPr>
              <a:r>
                <a:t/>
              </a:r>
              <a:endParaRPr sz="1200"/>
            </a:p>
            <a:p>
              <a:pPr lvl="0" rtl="0" algn="ctr">
                <a:spcBef>
                  <a:spcPts val="0"/>
                </a:spcBef>
                <a:buNone/>
              </a:pPr>
              <a:r>
                <a:t/>
              </a:r>
              <a:endParaRPr sz="1200"/>
            </a:p>
            <a:p>
              <a:pPr lvl="0" rtl="0" algn="ctr">
                <a:spcBef>
                  <a:spcPts val="0"/>
                </a:spcBef>
                <a:buNone/>
              </a:pPr>
              <a:r>
                <a:rPr lang="it" sz="1200"/>
                <a:t>Cifra i documenti</a:t>
              </a:r>
            </a:p>
          </p:txBody>
        </p:sp>
      </p:grpSp>
      <p:sp>
        <p:nvSpPr>
          <p:cNvPr id="135" name="Shape 135"/>
          <p:cNvSpPr txBox="1"/>
          <p:nvPr/>
        </p:nvSpPr>
        <p:spPr>
          <a:xfrm>
            <a:off x="3792850" y="1421450"/>
            <a:ext cx="1475400" cy="1523100"/>
          </a:xfrm>
          <a:prstGeom prst="rect">
            <a:avLst/>
          </a:prstGeom>
          <a:noFill/>
          <a:ln>
            <a:noFill/>
          </a:ln>
        </p:spPr>
        <p:txBody>
          <a:bodyPr anchorCtr="0" anchor="t" bIns="91425" lIns="91425" rIns="91425" tIns="91425">
            <a:noAutofit/>
          </a:bodyPr>
          <a:lstStyle/>
          <a:p>
            <a:pPr lvl="0" algn="ctr">
              <a:spcBef>
                <a:spcPts val="0"/>
              </a:spcBef>
              <a:buNone/>
            </a:pPr>
            <a:r>
              <a:rPr b="1" lang="it" sz="1200"/>
              <a:t>Ransomware</a:t>
            </a:r>
          </a:p>
          <a:p>
            <a:pPr lvl="0" algn="ctr">
              <a:spcBef>
                <a:spcPts val="0"/>
              </a:spcBef>
              <a:buNone/>
            </a:pPr>
            <a:r>
              <a:t/>
            </a:r>
            <a:endParaRPr sz="1200"/>
          </a:p>
          <a:p>
            <a:pPr lvl="0" algn="ctr">
              <a:spcBef>
                <a:spcPts val="0"/>
              </a:spcBef>
              <a:buNone/>
            </a:pPr>
            <a:r>
              <a:t/>
            </a:r>
            <a:endParaRPr sz="1200"/>
          </a:p>
          <a:p>
            <a:pPr lvl="0" algn="ctr">
              <a:spcBef>
                <a:spcPts val="0"/>
              </a:spcBef>
              <a:buNone/>
            </a:pPr>
            <a:r>
              <a:t/>
            </a:r>
            <a:endParaRPr sz="1200"/>
          </a:p>
          <a:p>
            <a:pPr lvl="0" algn="ctr">
              <a:spcBef>
                <a:spcPts val="0"/>
              </a:spcBef>
              <a:buNone/>
            </a:pPr>
            <a:r>
              <a:t/>
            </a:r>
            <a:endParaRPr sz="1200"/>
          </a:p>
          <a:p>
            <a:pPr lvl="0" algn="ctr">
              <a:spcBef>
                <a:spcPts val="0"/>
              </a:spcBef>
              <a:buNone/>
            </a:pPr>
            <a:br>
              <a:rPr lang="it" sz="1200"/>
            </a:br>
            <a:r>
              <a:rPr lang="it" sz="1200"/>
              <a:t>Blocca lo schermo</a:t>
            </a:r>
          </a:p>
        </p:txBody>
      </p:sp>
      <p:grpSp>
        <p:nvGrpSpPr>
          <p:cNvPr id="136" name="Shape 136"/>
          <p:cNvGrpSpPr/>
          <p:nvPr/>
        </p:nvGrpSpPr>
        <p:grpSpPr>
          <a:xfrm>
            <a:off x="1202050" y="2259650"/>
            <a:ext cx="1518060" cy="1523100"/>
            <a:chOff x="1202050" y="2031050"/>
            <a:chExt cx="1518060" cy="1523100"/>
          </a:xfrm>
        </p:grpSpPr>
        <p:pic>
          <p:nvPicPr>
            <p:cNvPr descr="DF82.tmp.jpg" id="137" name="Shape 137"/>
            <p:cNvPicPr preferRelativeResize="0"/>
            <p:nvPr/>
          </p:nvPicPr>
          <p:blipFill>
            <a:blip r:embed="rId6">
              <a:alphaModFix/>
            </a:blip>
            <a:stretch>
              <a:fillRect/>
            </a:stretch>
          </p:blipFill>
          <p:spPr>
            <a:xfrm>
              <a:off x="1232674" y="2227191"/>
              <a:ext cx="1487435" cy="961433"/>
            </a:xfrm>
            <a:prstGeom prst="rect">
              <a:avLst/>
            </a:prstGeom>
            <a:noFill/>
            <a:ln>
              <a:noFill/>
            </a:ln>
          </p:spPr>
        </p:pic>
        <p:sp>
          <p:nvSpPr>
            <p:cNvPr id="138" name="Shape 138"/>
            <p:cNvSpPr txBox="1"/>
            <p:nvPr/>
          </p:nvSpPr>
          <p:spPr>
            <a:xfrm>
              <a:off x="1202050" y="2031050"/>
              <a:ext cx="1475400" cy="1523100"/>
            </a:xfrm>
            <a:prstGeom prst="rect">
              <a:avLst/>
            </a:prstGeom>
            <a:noFill/>
            <a:ln>
              <a:noFill/>
            </a:ln>
          </p:spPr>
          <p:txBody>
            <a:bodyPr anchorCtr="0" anchor="t" bIns="91425" lIns="91425" rIns="91425" tIns="91425">
              <a:noAutofit/>
            </a:bodyPr>
            <a:lstStyle/>
            <a:p>
              <a:pPr lvl="0" rtl="0" algn="ctr">
                <a:spcBef>
                  <a:spcPts val="0"/>
                </a:spcBef>
                <a:buNone/>
              </a:pPr>
              <a:r>
                <a:rPr b="1" lang="it" sz="1200"/>
                <a:t>Payload</a:t>
              </a:r>
            </a:p>
            <a:p>
              <a:pPr lvl="0" rtl="0" algn="ctr">
                <a:spcBef>
                  <a:spcPts val="0"/>
                </a:spcBef>
                <a:buNone/>
              </a:pPr>
              <a:r>
                <a:t/>
              </a:r>
              <a:endParaRPr sz="1200"/>
            </a:p>
            <a:p>
              <a:pPr lvl="0" rtl="0" algn="ctr">
                <a:spcBef>
                  <a:spcPts val="0"/>
                </a:spcBef>
                <a:buNone/>
              </a:pPr>
              <a:r>
                <a:t/>
              </a:r>
              <a:endParaRPr sz="1200"/>
            </a:p>
            <a:p>
              <a:pPr lvl="0" rtl="0" algn="ctr">
                <a:spcBef>
                  <a:spcPts val="0"/>
                </a:spcBef>
                <a:buNone/>
              </a:pPr>
              <a:r>
                <a:t/>
              </a:r>
              <a:endParaRPr sz="1200"/>
            </a:p>
            <a:p>
              <a:pPr lvl="0" rtl="0" algn="ctr">
                <a:spcBef>
                  <a:spcPts val="0"/>
                </a:spcBef>
                <a:buNone/>
              </a:pPr>
              <a:r>
                <a:t/>
              </a:r>
              <a:endParaRPr sz="1200"/>
            </a:p>
            <a:p>
              <a:pPr lvl="0" rtl="0" algn="ctr">
                <a:spcBef>
                  <a:spcPts val="0"/>
                </a:spcBef>
                <a:buNone/>
              </a:pPr>
              <a:br>
                <a:rPr lang="it" sz="1200"/>
              </a:br>
              <a:r>
                <a:rPr lang="it" sz="1200"/>
                <a:t>Raggiunge </a:t>
              </a:r>
              <a:br>
                <a:rPr lang="it" sz="1200"/>
              </a:br>
              <a:r>
                <a:rPr lang="it" sz="1200"/>
                <a:t>il computer</a:t>
              </a:r>
            </a:p>
          </p:txBody>
        </p:sp>
      </p:grpSp>
      <p:grpSp>
        <p:nvGrpSpPr>
          <p:cNvPr id="139" name="Shape 139"/>
          <p:cNvGrpSpPr/>
          <p:nvPr/>
        </p:nvGrpSpPr>
        <p:grpSpPr>
          <a:xfrm>
            <a:off x="6307449" y="2259650"/>
            <a:ext cx="1504999" cy="1523100"/>
            <a:chOff x="6307450" y="2031050"/>
            <a:chExt cx="1504999" cy="1523100"/>
          </a:xfrm>
        </p:grpSpPr>
        <p:pic>
          <p:nvPicPr>
            <p:cNvPr descr="DF83.tmp.jpg" id="140" name="Shape 140"/>
            <p:cNvPicPr preferRelativeResize="0"/>
            <p:nvPr/>
          </p:nvPicPr>
          <p:blipFill>
            <a:blip r:embed="rId7">
              <a:alphaModFix/>
            </a:blip>
            <a:stretch>
              <a:fillRect/>
            </a:stretch>
          </p:blipFill>
          <p:spPr>
            <a:xfrm>
              <a:off x="6337127" y="2227192"/>
              <a:ext cx="1475322" cy="961433"/>
            </a:xfrm>
            <a:prstGeom prst="rect">
              <a:avLst/>
            </a:prstGeom>
            <a:noFill/>
            <a:ln>
              <a:noFill/>
            </a:ln>
          </p:spPr>
        </p:pic>
        <p:sp>
          <p:nvSpPr>
            <p:cNvPr id="141" name="Shape 141"/>
            <p:cNvSpPr txBox="1"/>
            <p:nvPr/>
          </p:nvSpPr>
          <p:spPr>
            <a:xfrm>
              <a:off x="6307450" y="2031050"/>
              <a:ext cx="1475400" cy="1523100"/>
            </a:xfrm>
            <a:prstGeom prst="rect">
              <a:avLst/>
            </a:prstGeom>
            <a:noFill/>
            <a:ln>
              <a:noFill/>
            </a:ln>
          </p:spPr>
          <p:txBody>
            <a:bodyPr anchorCtr="0" anchor="t" bIns="91425" lIns="91425" rIns="91425" tIns="91425">
              <a:noAutofit/>
            </a:bodyPr>
            <a:lstStyle/>
            <a:p>
              <a:pPr lvl="0" rtl="0" algn="ctr">
                <a:spcBef>
                  <a:spcPts val="0"/>
                </a:spcBef>
                <a:buNone/>
              </a:pPr>
              <a:r>
                <a:rPr b="1" lang="it" sz="1200"/>
                <a:t>Messaggio</a:t>
              </a:r>
            </a:p>
            <a:p>
              <a:pPr lvl="0" rtl="0" algn="ctr">
                <a:spcBef>
                  <a:spcPts val="0"/>
                </a:spcBef>
                <a:buNone/>
              </a:pPr>
              <a:r>
                <a:t/>
              </a:r>
              <a:endParaRPr sz="1200"/>
            </a:p>
            <a:p>
              <a:pPr lvl="0" rtl="0" algn="ctr">
                <a:spcBef>
                  <a:spcPts val="0"/>
                </a:spcBef>
                <a:buNone/>
              </a:pPr>
              <a:r>
                <a:t/>
              </a:r>
              <a:endParaRPr sz="1200"/>
            </a:p>
            <a:p>
              <a:pPr lvl="0" rtl="0" algn="ctr">
                <a:spcBef>
                  <a:spcPts val="0"/>
                </a:spcBef>
                <a:buNone/>
              </a:pPr>
              <a:r>
                <a:t/>
              </a:r>
              <a:endParaRPr sz="1200"/>
            </a:p>
            <a:p>
              <a:pPr lvl="0" rtl="0" algn="ctr">
                <a:spcBef>
                  <a:spcPts val="0"/>
                </a:spcBef>
                <a:buNone/>
              </a:pPr>
              <a:r>
                <a:t/>
              </a:r>
              <a:endParaRPr sz="1200"/>
            </a:p>
            <a:p>
              <a:pPr lvl="0" rtl="0" algn="ctr">
                <a:spcBef>
                  <a:spcPts val="0"/>
                </a:spcBef>
                <a:buNone/>
              </a:pPr>
              <a:br>
                <a:rPr lang="it" sz="1200"/>
              </a:br>
              <a:r>
                <a:rPr lang="it" sz="1200"/>
                <a:t>Da istruzioni per pagare il riscatto</a:t>
              </a:r>
            </a:p>
          </p:txBody>
        </p:sp>
      </p:grpSp>
      <p:cxnSp>
        <p:nvCxnSpPr>
          <p:cNvPr id="142" name="Shape 142"/>
          <p:cNvCxnSpPr/>
          <p:nvPr/>
        </p:nvCxnSpPr>
        <p:spPr>
          <a:xfrm>
            <a:off x="2846950" y="3249800"/>
            <a:ext cx="945900" cy="585300"/>
          </a:xfrm>
          <a:prstGeom prst="straightConnector1">
            <a:avLst/>
          </a:prstGeom>
          <a:noFill/>
          <a:ln cap="flat" cmpd="sng" w="28575">
            <a:solidFill>
              <a:srgbClr val="6FA8DC"/>
            </a:solidFill>
            <a:prstDash val="solid"/>
            <a:round/>
            <a:headEnd len="lg" w="lg" type="none"/>
            <a:tailEnd len="lg" w="lg" type="triangle"/>
          </a:ln>
        </p:spPr>
      </p:cxnSp>
      <p:cxnSp>
        <p:nvCxnSpPr>
          <p:cNvPr id="143" name="Shape 143"/>
          <p:cNvCxnSpPr/>
          <p:nvPr/>
        </p:nvCxnSpPr>
        <p:spPr>
          <a:xfrm flipH="1" rot="10800000">
            <a:off x="5361550" y="3249800"/>
            <a:ext cx="945900" cy="585300"/>
          </a:xfrm>
          <a:prstGeom prst="straightConnector1">
            <a:avLst/>
          </a:prstGeom>
          <a:noFill/>
          <a:ln cap="flat" cmpd="sng" w="28575">
            <a:solidFill>
              <a:srgbClr val="6FA8DC"/>
            </a:solidFill>
            <a:prstDash val="solid"/>
            <a:round/>
            <a:headEnd len="lg" w="lg" type="none"/>
            <a:tailEnd len="lg" w="lg" type="triangle"/>
          </a:ln>
        </p:spPr>
      </p:cxnSp>
      <p:cxnSp>
        <p:nvCxnSpPr>
          <p:cNvPr id="144" name="Shape 144"/>
          <p:cNvCxnSpPr/>
          <p:nvPr/>
        </p:nvCxnSpPr>
        <p:spPr>
          <a:xfrm flipH="1" rot="10800000">
            <a:off x="2846950" y="2183000"/>
            <a:ext cx="945900" cy="585300"/>
          </a:xfrm>
          <a:prstGeom prst="straightConnector1">
            <a:avLst/>
          </a:prstGeom>
          <a:noFill/>
          <a:ln cap="flat" cmpd="sng" w="28575">
            <a:solidFill>
              <a:srgbClr val="6FA8DC"/>
            </a:solidFill>
            <a:prstDash val="solid"/>
            <a:round/>
            <a:headEnd len="lg" w="lg" type="none"/>
            <a:tailEnd len="lg" w="lg" type="triangle"/>
          </a:ln>
        </p:spPr>
      </p:cxnSp>
      <p:cxnSp>
        <p:nvCxnSpPr>
          <p:cNvPr id="145" name="Shape 145"/>
          <p:cNvCxnSpPr/>
          <p:nvPr/>
        </p:nvCxnSpPr>
        <p:spPr>
          <a:xfrm>
            <a:off x="5361550" y="2183000"/>
            <a:ext cx="945900" cy="585300"/>
          </a:xfrm>
          <a:prstGeom prst="straightConnector1">
            <a:avLst/>
          </a:prstGeom>
          <a:noFill/>
          <a:ln cap="flat" cmpd="sng" w="28575">
            <a:solidFill>
              <a:srgbClr val="6FA8DC"/>
            </a:solidFill>
            <a:prstDash val="solid"/>
            <a:round/>
            <a:headEnd len="lg" w="lg" type="none"/>
            <a:tailEnd len="lg" w="lg"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pic>
        <p:nvPicPr>
          <p:cNvPr id="150" name="Shape 150"/>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51" name="Shape 151"/>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t/>
            </a:r>
            <a:endParaRPr sz="2600">
              <a:solidFill>
                <a:srgbClr val="231F20"/>
              </a:solidFill>
            </a:endParaRPr>
          </a:p>
          <a:p>
            <a:pPr lvl="0" rtl="0">
              <a:lnSpc>
                <a:spcPct val="115000"/>
              </a:lnSpc>
              <a:spcBef>
                <a:spcPts val="0"/>
              </a:spcBef>
              <a:buNone/>
            </a:pPr>
            <a:r>
              <a:rPr lang="it" sz="2600">
                <a:solidFill>
                  <a:srgbClr val="231F20"/>
                </a:solidFill>
              </a:rPr>
              <a:t>Come raggiunge le sue vittime?</a:t>
            </a:r>
          </a:p>
          <a:p>
            <a:pPr lvl="0" rtl="0">
              <a:lnSpc>
                <a:spcPct val="115000"/>
              </a:lnSpc>
              <a:spcBef>
                <a:spcPts val="0"/>
              </a:spcBef>
              <a:buNone/>
            </a:pPr>
            <a:r>
              <a:t/>
            </a:r>
            <a:endParaRPr sz="2600">
              <a:solidFill>
                <a:srgbClr val="231F20"/>
              </a:solidFill>
            </a:endParaRPr>
          </a:p>
          <a:p>
            <a:pPr lvl="0" rtl="0">
              <a:lnSpc>
                <a:spcPct val="115000"/>
              </a:lnSpc>
              <a:spcBef>
                <a:spcPts val="0"/>
              </a:spcBef>
              <a:buNone/>
            </a:pPr>
            <a:r>
              <a:rPr lang="it">
                <a:solidFill>
                  <a:srgbClr val="231F20"/>
                </a:solidFill>
              </a:rPr>
              <a:t>I ransomware adottano le stesse modalità e strategie di molti altri malware: download di un file, accesso ad un allegato di posta elettronica, ad un supporto rimovibile, vulnerabilità del sistema, </a:t>
            </a:r>
            <a:br>
              <a:rPr lang="it">
                <a:solidFill>
                  <a:srgbClr val="231F20"/>
                </a:solidFill>
              </a:rPr>
            </a:br>
            <a:r>
              <a:rPr lang="it">
                <a:solidFill>
                  <a:srgbClr val="231F20"/>
                </a:solidFill>
              </a:rPr>
              <a:t>dei software o della rete etc.</a:t>
            </a:r>
          </a:p>
          <a:p>
            <a:pPr lvl="0" rtl="0">
              <a:lnSpc>
                <a:spcPct val="115000"/>
              </a:lnSpc>
              <a:spcBef>
                <a:spcPts val="0"/>
              </a:spcBef>
              <a:buNone/>
            </a:pPr>
            <a:r>
              <a:t/>
            </a:r>
            <a:endParaRPr>
              <a:solidFill>
                <a:srgbClr val="231F20"/>
              </a:solidFill>
            </a:endParaRPr>
          </a:p>
          <a:p>
            <a:pPr lvl="0" rtl="0">
              <a:lnSpc>
                <a:spcPct val="115000"/>
              </a:lnSpc>
              <a:spcBef>
                <a:spcPts val="0"/>
              </a:spcBef>
              <a:buNone/>
            </a:pPr>
            <a:r>
              <a:rPr lang="it">
                <a:solidFill>
                  <a:srgbClr val="231F20"/>
                </a:solidFill>
              </a:rPr>
              <a:t>Quindi </a:t>
            </a:r>
            <a:r>
              <a:rPr b="1" lang="it" u="sng">
                <a:solidFill>
                  <a:srgbClr val="231F20"/>
                </a:solidFill>
              </a:rPr>
              <a:t>NON si distinguono dalle altri tipi malware per modalità di penetrazione</a:t>
            </a:r>
          </a:p>
        </p:txBody>
      </p:sp>
      <p:pic>
        <p:nvPicPr>
          <p:cNvPr id="152" name="Shape 152"/>
          <p:cNvPicPr preferRelativeResize="0"/>
          <p:nvPr/>
        </p:nvPicPr>
        <p:blipFill>
          <a:blip r:embed="rId4">
            <a:alphaModFix/>
          </a:blip>
          <a:stretch>
            <a:fillRect/>
          </a:stretch>
        </p:blipFill>
        <p:spPr>
          <a:xfrm>
            <a:off x="0" y="-24936"/>
            <a:ext cx="9144000" cy="92617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6" name="Shape 156"/>
        <p:cNvGrpSpPr/>
        <p:nvPr/>
      </p:nvGrpSpPr>
      <p:grpSpPr>
        <a:xfrm>
          <a:off x="0" y="0"/>
          <a:ext cx="0" cy="0"/>
          <a:chOff x="0" y="0"/>
          <a:chExt cx="0" cy="0"/>
        </a:xfrm>
      </p:grpSpPr>
      <p:pic>
        <p:nvPicPr>
          <p:cNvPr id="157" name="Shape 157"/>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58" name="Shape 158"/>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Da cosa dipende allora il suo successo?</a:t>
            </a:r>
          </a:p>
          <a:p>
            <a:pPr lvl="0" rtl="0">
              <a:lnSpc>
                <a:spcPct val="115000"/>
              </a:lnSpc>
              <a:spcBef>
                <a:spcPts val="0"/>
              </a:spcBef>
              <a:buNone/>
            </a:pPr>
            <a:r>
              <a:t/>
            </a:r>
            <a:endParaRPr b="1" sz="800">
              <a:solidFill>
                <a:srgbClr val="231F20"/>
              </a:solidFill>
            </a:endParaRPr>
          </a:p>
          <a:p>
            <a:pPr lvl="0" rtl="0">
              <a:lnSpc>
                <a:spcPct val="115000"/>
              </a:lnSpc>
              <a:spcBef>
                <a:spcPts val="0"/>
              </a:spcBef>
              <a:buNone/>
            </a:pPr>
            <a:r>
              <a:rPr b="1" lang="it" sz="800">
                <a:solidFill>
                  <a:srgbClr val="231F20"/>
                </a:solidFill>
              </a:rPr>
              <a:t>E’ una fonte di guadagno facile ed immediata, molto appetibile per i malintenzionati</a:t>
            </a:r>
          </a:p>
          <a:p>
            <a:pPr indent="-279400" lvl="0" marL="457200" rtl="0">
              <a:lnSpc>
                <a:spcPct val="115000"/>
              </a:lnSpc>
              <a:spcBef>
                <a:spcPts val="0"/>
              </a:spcBef>
              <a:buClr>
                <a:srgbClr val="231F20"/>
              </a:buClr>
              <a:buSzPct val="100000"/>
              <a:buChar char="●"/>
            </a:pPr>
            <a:r>
              <a:rPr lang="it" sz="800">
                <a:solidFill>
                  <a:srgbClr val="231F20"/>
                </a:solidFill>
              </a:rPr>
              <a:t>garantisce una monetizzazione immediata</a:t>
            </a:r>
          </a:p>
          <a:p>
            <a:pPr indent="-279400" lvl="0" marL="457200" rtl="0">
              <a:lnSpc>
                <a:spcPct val="115000"/>
              </a:lnSpc>
              <a:spcBef>
                <a:spcPts val="0"/>
              </a:spcBef>
              <a:buClr>
                <a:srgbClr val="231F20"/>
              </a:buClr>
              <a:buSzPct val="100000"/>
              <a:buChar char="●"/>
            </a:pPr>
            <a:r>
              <a:rPr lang="it" sz="800">
                <a:solidFill>
                  <a:srgbClr val="231F20"/>
                </a:solidFill>
              </a:rPr>
              <a:t>è relativamente semplice da realizzare – esistono numerose librerie e kit pronti all’uso per crearne infinite varianti</a:t>
            </a:r>
          </a:p>
          <a:p>
            <a:pPr lvl="0" rtl="0">
              <a:lnSpc>
                <a:spcPct val="115000"/>
              </a:lnSpc>
              <a:spcBef>
                <a:spcPts val="0"/>
              </a:spcBef>
              <a:buNone/>
            </a:pPr>
            <a:r>
              <a:rPr lang="it" sz="800">
                <a:solidFill>
                  <a:srgbClr val="231F20"/>
                </a:solidFill>
              </a:rPr>
              <a:t>Il ransomware è un tipologia di crimine , alla portata di molti malintenzionati.</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800">
                <a:solidFill>
                  <a:srgbClr val="231F20"/>
                </a:solidFill>
              </a:rPr>
              <a:t>Garantisce l’anonimato ai responsabili</a:t>
            </a:r>
          </a:p>
          <a:p>
            <a:pPr lvl="0" rtl="0">
              <a:lnSpc>
                <a:spcPct val="115000"/>
              </a:lnSpc>
              <a:spcBef>
                <a:spcPts val="0"/>
              </a:spcBef>
              <a:buNone/>
            </a:pPr>
            <a:r>
              <a:rPr lang="it" sz="800">
                <a:solidFill>
                  <a:srgbClr val="231F20"/>
                </a:solidFill>
              </a:rPr>
              <a:t>Perchè trasferisce tipicamente I capitali con moneta virtuale, che rende pressochè irrintracciabili I responsabili, anche per le autorità competenti. Il rischio concreto per i criminali di essere acciuffati è molto basso.</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800">
                <a:solidFill>
                  <a:srgbClr val="231F20"/>
                </a:solidFill>
              </a:rPr>
              <a:t>Agisce rapidamente</a:t>
            </a:r>
          </a:p>
          <a:p>
            <a:pPr lvl="0" rtl="0">
              <a:lnSpc>
                <a:spcPct val="115000"/>
              </a:lnSpc>
              <a:spcBef>
                <a:spcPts val="0"/>
              </a:spcBef>
              <a:buNone/>
            </a:pPr>
            <a:r>
              <a:rPr lang="it" sz="800">
                <a:solidFill>
                  <a:srgbClr val="231F20"/>
                </a:solidFill>
              </a:rPr>
              <a:t>Mentre altre forme di malware puntano a sottrarre dati , trasferendoli su server remoti, e/o permangono nel sistema per lungo tempo, il ransomware effettua una cifratura, localmente, una tantum, a velocità elevatissima. Pochi byte inviati su internet, sono sufficienti per comunicare ai cyber criminali la chiave per decifrare I dati di ogni vittima. Questione di secondi, al più minuti.</a:t>
            </a:r>
          </a:p>
          <a:p>
            <a:pPr lvl="0" rtl="0">
              <a:lnSpc>
                <a:spcPct val="115000"/>
              </a:lnSpc>
              <a:spcBef>
                <a:spcPts val="0"/>
              </a:spcBef>
              <a:buNone/>
            </a:pPr>
            <a:r>
              <a:rPr lang="it" sz="800">
                <a:solidFill>
                  <a:srgbClr val="231F20"/>
                </a:solidFill>
              </a:rPr>
              <a:t>Quando ci si accorge della sua attività, tutta o la maggior parte del danno sono già avvenuti e lo scopo raggiunto.</a:t>
            </a:r>
          </a:p>
          <a:p>
            <a:pPr lvl="0" rtl="0">
              <a:lnSpc>
                <a:spcPct val="115000"/>
              </a:lnSpc>
              <a:spcBef>
                <a:spcPts val="0"/>
              </a:spcBef>
              <a:buNone/>
            </a:pPr>
            <a:r>
              <a:rPr lang="it" sz="800">
                <a:solidFill>
                  <a:srgbClr val="231F20"/>
                </a:solidFill>
              </a:rPr>
              <a:t>Quando viene identificato dai sistemi antimalware tradizionali, l’attacco ha già raggiunto i suoi scopi, e difficilmente se ne ripeterà uno identico.</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800">
                <a:solidFill>
                  <a:srgbClr val="231F20"/>
                </a:solidFill>
              </a:rPr>
              <a:t>Non lascia tracce</a:t>
            </a:r>
          </a:p>
          <a:p>
            <a:pPr lvl="0" rtl="0">
              <a:lnSpc>
                <a:spcPct val="115000"/>
              </a:lnSpc>
              <a:spcBef>
                <a:spcPts val="0"/>
              </a:spcBef>
              <a:buNone/>
            </a:pPr>
            <a:r>
              <a:rPr lang="it" sz="800">
                <a:solidFill>
                  <a:srgbClr val="231F20"/>
                </a:solidFill>
              </a:rPr>
              <a:t>Quello che rimane dopo l’attacco sono i file dell’utente cifrati, ed il messaggio con la richiesta di riscatto. Questi fattori sono generici e non descrivono nulla ne delle tecniche impiegate, ne della identità dei responsabili.</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u="sng">
              <a:solidFill>
                <a:srgbClr val="231F20"/>
              </a:solidFill>
            </a:endParaRPr>
          </a:p>
        </p:txBody>
      </p:sp>
      <p:pic>
        <p:nvPicPr>
          <p:cNvPr id="159" name="Shape 159"/>
          <p:cNvPicPr preferRelativeResize="0"/>
          <p:nvPr/>
        </p:nvPicPr>
        <p:blipFill>
          <a:blip r:embed="rId4">
            <a:alphaModFix/>
          </a:blip>
          <a:stretch>
            <a:fillRect/>
          </a:stretch>
        </p:blipFill>
        <p:spPr>
          <a:xfrm>
            <a:off x="0" y="-24936"/>
            <a:ext cx="9144000" cy="92617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3" name="Shape 163"/>
        <p:cNvGrpSpPr/>
        <p:nvPr/>
      </p:nvGrpSpPr>
      <p:grpSpPr>
        <a:xfrm>
          <a:off x="0" y="0"/>
          <a:ext cx="0" cy="0"/>
          <a:chOff x="0" y="0"/>
          <a:chExt cx="0" cy="0"/>
        </a:xfrm>
      </p:grpSpPr>
      <p:pic>
        <p:nvPicPr>
          <p:cNvPr id="164" name="Shape 164"/>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65" name="Shape 165"/>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Da cosa dipende allora il suo successo?</a:t>
            </a:r>
          </a:p>
          <a:p>
            <a:pPr lvl="0" rtl="0">
              <a:lnSpc>
                <a:spcPct val="115000"/>
              </a:lnSpc>
              <a:spcBef>
                <a:spcPts val="0"/>
              </a:spcBef>
              <a:buNone/>
            </a:pPr>
            <a:r>
              <a:t/>
            </a:r>
            <a:endParaRPr b="1" sz="800">
              <a:solidFill>
                <a:srgbClr val="231F20"/>
              </a:solidFill>
            </a:endParaRPr>
          </a:p>
          <a:p>
            <a:pPr lvl="0" rtl="0">
              <a:lnSpc>
                <a:spcPct val="115000"/>
              </a:lnSpc>
              <a:spcBef>
                <a:spcPts val="0"/>
              </a:spcBef>
              <a:buNone/>
            </a:pPr>
            <a:r>
              <a:rPr b="1" lang="it" sz="800">
                <a:solidFill>
                  <a:srgbClr val="231F20"/>
                </a:solidFill>
              </a:rPr>
              <a:t>Ha un bersaglio vulnerabile: i dati dell’utente</a:t>
            </a:r>
          </a:p>
          <a:p>
            <a:pPr lvl="0" rtl="0">
              <a:lnSpc>
                <a:spcPct val="115000"/>
              </a:lnSpc>
              <a:spcBef>
                <a:spcPts val="0"/>
              </a:spcBef>
              <a:buNone/>
            </a:pPr>
            <a:r>
              <a:rPr lang="it" sz="800">
                <a:solidFill>
                  <a:srgbClr val="231F20"/>
                </a:solidFill>
              </a:rPr>
              <a:t>Il ransomware non intende compromettere il sistema operativo in modo permanente. Gli basta accedere ai dati dell’utente, per cifrarli, e può farlo con l’account standard, che l’utente utilizza per tutte le sue attività.</a:t>
            </a:r>
          </a:p>
          <a:p>
            <a:pPr lvl="0" rtl="0">
              <a:lnSpc>
                <a:spcPct val="115000"/>
              </a:lnSpc>
              <a:spcBef>
                <a:spcPts val="0"/>
              </a:spcBef>
              <a:buNone/>
            </a:pPr>
            <a:r>
              <a:rPr lang="it" sz="800">
                <a:solidFill>
                  <a:srgbClr val="231F20"/>
                </a:solidFill>
              </a:rPr>
              <a:t>NON ha bisogno di disporre di autorizzazioni elevate.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800">
                <a:solidFill>
                  <a:srgbClr val="231F20"/>
                </a:solidFill>
              </a:rPr>
              <a:t>Svolge una attività formalmente legittima</a:t>
            </a:r>
          </a:p>
          <a:p>
            <a:pPr lvl="0" rtl="0">
              <a:lnSpc>
                <a:spcPct val="115000"/>
              </a:lnSpc>
              <a:spcBef>
                <a:spcPts val="0"/>
              </a:spcBef>
              <a:buNone/>
            </a:pPr>
            <a:r>
              <a:rPr lang="it" sz="800">
                <a:solidFill>
                  <a:srgbClr val="231F20"/>
                </a:solidFill>
              </a:rPr>
              <a:t>Cifrare file è proposito comune a numerosi software legittimi.</a:t>
            </a:r>
          </a:p>
          <a:p>
            <a:pPr lvl="0" rtl="0">
              <a:lnSpc>
                <a:spcPct val="115000"/>
              </a:lnSpc>
              <a:spcBef>
                <a:spcPts val="0"/>
              </a:spcBef>
              <a:buNone/>
            </a:pPr>
            <a:r>
              <a:rPr lang="it" sz="800">
                <a:solidFill>
                  <a:srgbClr val="231F20"/>
                </a:solidFill>
              </a:rPr>
              <a:t>Il dolo del ransomware consiste nl fatto di non far conoscere la chiave di cifratura al proprietario dei dati, se non pagando un riscatto.</a:t>
            </a:r>
          </a:p>
          <a:p>
            <a:pPr lvl="0" rtl="0">
              <a:lnSpc>
                <a:spcPct val="115000"/>
              </a:lnSpc>
              <a:spcBef>
                <a:spcPts val="0"/>
              </a:spcBef>
              <a:buNone/>
            </a:pPr>
            <a:r>
              <a:rPr lang="it" sz="800">
                <a:solidFill>
                  <a:srgbClr val="231F20"/>
                </a:solidFill>
              </a:rPr>
              <a:t>Non è possibile associare alla cifratura di file una connotazione tout cour dolosa.</a:t>
            </a:r>
          </a:p>
          <a:p>
            <a:pPr lvl="0" rtl="0">
              <a:lnSpc>
                <a:spcPct val="115000"/>
              </a:lnSpc>
              <a:spcBef>
                <a:spcPts val="0"/>
              </a:spcBef>
              <a:buNone/>
            </a:pPr>
            <a:r>
              <a:rPr lang="it" sz="800">
                <a:solidFill>
                  <a:srgbClr val="231F20"/>
                </a:solidFill>
              </a:rPr>
              <a:t>Ovvero non è possibile bloccare tout cour ogni attività di cifratura.</a:t>
            </a:r>
          </a:p>
          <a:p>
            <a:pPr lvl="0" rtl="0">
              <a:lnSpc>
                <a:spcPct val="115000"/>
              </a:lnSpc>
              <a:spcBef>
                <a:spcPts val="0"/>
              </a:spcBef>
              <a:buNone/>
            </a:pPr>
            <a:r>
              <a:rPr lang="it" sz="800">
                <a:solidFill>
                  <a:srgbClr val="231F20"/>
                </a:solidFill>
              </a:rPr>
              <a:t>In oltre, la cifratura prevede la scrittura di pattern di dati imprevedibili, che non possono essere identificati a priori.</a:t>
            </a:r>
          </a:p>
          <a:p>
            <a:pPr lvl="0" rtl="0">
              <a:lnSpc>
                <a:spcPct val="115000"/>
              </a:lnSpc>
              <a:spcBef>
                <a:spcPts val="0"/>
              </a:spcBef>
              <a:buNone/>
            </a:pPr>
            <a:r>
              <a:rPr lang="it" sz="800">
                <a:solidFill>
                  <a:srgbClr val="231F20"/>
                </a:solidFill>
              </a:rPr>
              <a:t>E’ pertanto difficile distinguere con certezza la cifratura da altri tipi di scrittura su file.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800">
                <a:solidFill>
                  <a:srgbClr val="231F20"/>
                </a:solidFill>
              </a:rPr>
              <a:t>Gli utenti sono i suoi complici</a:t>
            </a:r>
          </a:p>
          <a:p>
            <a:pPr lvl="0" rtl="0">
              <a:lnSpc>
                <a:spcPct val="115000"/>
              </a:lnSpc>
              <a:spcBef>
                <a:spcPts val="0"/>
              </a:spcBef>
              <a:buNone/>
            </a:pPr>
            <a:r>
              <a:rPr lang="it" sz="800">
                <a:solidFill>
                  <a:srgbClr val="231F20"/>
                </a:solidFill>
              </a:rPr>
              <a:t>Anche se può giungere a destinazione con vettori diversi, si avvale quasi sempre della ingenuità degli utenti, per essere eseguito. Ovvero si tratta, nella maggior parte dei casi, di un attacco human-driven. Per contrastarlo significativamente bisognarebbe intervenire sulla consapevolezza ed il controllo degli utenti (User Control), ma la maggior parte delle realtà, e degli amministratori di rete, considera queste misure difficili da applicare e conciliare con le abitudini e la sensibilità degli utenti.</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u="sng">
              <a:solidFill>
                <a:srgbClr val="231F20"/>
              </a:solidFill>
            </a:endParaRPr>
          </a:p>
        </p:txBody>
      </p:sp>
      <p:pic>
        <p:nvPicPr>
          <p:cNvPr id="166" name="Shape 166"/>
          <p:cNvPicPr preferRelativeResize="0"/>
          <p:nvPr/>
        </p:nvPicPr>
        <p:blipFill>
          <a:blip r:embed="rId4">
            <a:alphaModFix/>
          </a:blip>
          <a:stretch>
            <a:fillRect/>
          </a:stretch>
        </p:blipFill>
        <p:spPr>
          <a:xfrm>
            <a:off x="0" y="-24936"/>
            <a:ext cx="9144000" cy="92617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pic>
        <p:nvPicPr>
          <p:cNvPr id="171" name="Shape 171"/>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72" name="Shape 172"/>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Allora cosa posso fare per difendermi?</a:t>
            </a:r>
            <a:br>
              <a:rPr lang="it" sz="2600">
                <a:solidFill>
                  <a:srgbClr val="231F20"/>
                </a:solidFill>
              </a:rPr>
            </a:br>
            <a:r>
              <a:rPr lang="it" sz="1800">
                <a:solidFill>
                  <a:srgbClr val="999999"/>
                </a:solidFill>
              </a:rPr>
              <a:t>3 misure semplici ed irrinunciabili</a:t>
            </a:r>
          </a:p>
          <a:p>
            <a:pPr lvl="0" rtl="0">
              <a:lnSpc>
                <a:spcPct val="115000"/>
              </a:lnSpc>
              <a:spcBef>
                <a:spcPts val="0"/>
              </a:spcBef>
              <a:buNone/>
            </a:pPr>
            <a:r>
              <a:t/>
            </a:r>
            <a:endParaRPr b="1" sz="800">
              <a:solidFill>
                <a:srgbClr val="231F20"/>
              </a:solidFill>
            </a:endParaRPr>
          </a:p>
          <a:p>
            <a:pPr lvl="0" rtl="0">
              <a:lnSpc>
                <a:spcPct val="115000"/>
              </a:lnSpc>
              <a:spcBef>
                <a:spcPts val="0"/>
              </a:spcBef>
              <a:buNone/>
            </a:pPr>
            <a:r>
              <a:rPr b="1" lang="it" sz="1200">
                <a:solidFill>
                  <a:srgbClr val="231F20"/>
                </a:solidFill>
              </a:rPr>
              <a:t>Migliorare la consapevolezza degli utenti</a:t>
            </a:r>
          </a:p>
          <a:p>
            <a:pPr lvl="0" rtl="0">
              <a:lnSpc>
                <a:spcPct val="115000"/>
              </a:lnSpc>
              <a:spcBef>
                <a:spcPts val="0"/>
              </a:spcBef>
              <a:buNone/>
            </a:pPr>
            <a:r>
              <a:rPr lang="it" sz="800">
                <a:solidFill>
                  <a:srgbClr val="231F20"/>
                </a:solidFill>
              </a:rPr>
              <a:t>nozioni elementari, come</a:t>
            </a:r>
          </a:p>
          <a:p>
            <a:pPr lvl="0" rtl="0">
              <a:lnSpc>
                <a:spcPct val="115000"/>
              </a:lnSpc>
              <a:spcBef>
                <a:spcPts val="0"/>
              </a:spcBef>
              <a:buNone/>
            </a:pPr>
            <a:r>
              <a:rPr lang="it" sz="800">
                <a:solidFill>
                  <a:srgbClr val="231F20"/>
                </a:solidFill>
              </a:rPr>
              <a:t>non aprire questi oggetti , ma consultare prima l’amministratore di rete</a:t>
            </a:r>
          </a:p>
          <a:p>
            <a:pPr indent="-279400" lvl="0" marL="457200" rtl="0">
              <a:lnSpc>
                <a:spcPct val="115000"/>
              </a:lnSpc>
              <a:spcBef>
                <a:spcPts val="0"/>
              </a:spcBef>
              <a:buClr>
                <a:srgbClr val="231F20"/>
              </a:buClr>
              <a:buSzPct val="100000"/>
              <a:buChar char="-"/>
            </a:pPr>
            <a:r>
              <a:rPr b="1" lang="it" sz="800">
                <a:solidFill>
                  <a:srgbClr val="231F20"/>
                </a:solidFill>
              </a:rPr>
              <a:t>Messaggio email</a:t>
            </a:r>
            <a:r>
              <a:rPr lang="it" sz="800">
                <a:solidFill>
                  <a:srgbClr val="231F20"/>
                </a:solidFill>
              </a:rPr>
              <a:t>: se l’indirizzo mittente è sconosciuto</a:t>
            </a:r>
          </a:p>
          <a:p>
            <a:pPr indent="-279400" lvl="0" marL="457200" rtl="0">
              <a:lnSpc>
                <a:spcPct val="115000"/>
              </a:lnSpc>
              <a:spcBef>
                <a:spcPts val="0"/>
              </a:spcBef>
              <a:buClr>
                <a:srgbClr val="231F20"/>
              </a:buClr>
              <a:buSzPct val="100000"/>
              <a:buChar char="-"/>
            </a:pPr>
            <a:r>
              <a:rPr b="1" lang="it" sz="800">
                <a:solidFill>
                  <a:srgbClr val="231F20"/>
                </a:solidFill>
              </a:rPr>
              <a:t>Allegato email</a:t>
            </a:r>
            <a:r>
              <a:rPr lang="it" sz="800">
                <a:solidFill>
                  <a:srgbClr val="231F20"/>
                </a:solidFill>
              </a:rPr>
              <a:t>: lo salvo e verifico l’estensione: </a:t>
            </a:r>
            <a:r>
              <a:rPr lang="it" sz="800">
                <a:solidFill>
                  <a:srgbClr val="FF0000"/>
                </a:solidFill>
              </a:rPr>
              <a:t>.exe, .bat, .com, .scr, .js = PERICOLO ELEVATO</a:t>
            </a:r>
          </a:p>
          <a:p>
            <a:pPr indent="-279400" lvl="0" marL="457200" rtl="0">
              <a:lnSpc>
                <a:spcPct val="115000"/>
              </a:lnSpc>
              <a:spcBef>
                <a:spcPts val="0"/>
              </a:spcBef>
              <a:buClr>
                <a:srgbClr val="231F20"/>
              </a:buClr>
              <a:buSzPct val="100000"/>
              <a:buChar char="-"/>
            </a:pPr>
            <a:r>
              <a:rPr b="1" lang="it" sz="800">
                <a:solidFill>
                  <a:srgbClr val="231F20"/>
                </a:solidFill>
              </a:rPr>
              <a:t>File scaricato da internet</a:t>
            </a:r>
            <a:r>
              <a:rPr lang="it" sz="800">
                <a:solidFill>
                  <a:srgbClr val="231F20"/>
                </a:solidFill>
              </a:rPr>
              <a:t>: lo salvo e verifico l’estensione: </a:t>
            </a:r>
            <a:r>
              <a:rPr lang="it" sz="800">
                <a:solidFill>
                  <a:srgbClr val="FF0000"/>
                </a:solidFill>
              </a:rPr>
              <a:t>.exe, .bat, .com, .scr, .js = PERICOLO ELEVATO</a:t>
            </a:r>
            <a:r>
              <a:rPr lang="it" sz="800">
                <a:solidFill>
                  <a:srgbClr val="231F20"/>
                </a:solidFill>
              </a:rPr>
              <a:t> </a:t>
            </a:r>
          </a:p>
          <a:p>
            <a:pPr lvl="0" rtl="0">
              <a:lnSpc>
                <a:spcPct val="115000"/>
              </a:lnSpc>
              <a:spcBef>
                <a:spcPts val="0"/>
              </a:spcBef>
              <a:buNone/>
            </a:pPr>
            <a:r>
              <a:rPr lang="it" sz="800">
                <a:solidFill>
                  <a:srgbClr val="231F20"/>
                </a:solidFill>
              </a:rPr>
              <a:t>possono ridurre di oltre l’80% il rischio di attacchi ransomware.</a:t>
            </a:r>
          </a:p>
          <a:p>
            <a:pPr lvl="0" rtl="0">
              <a:lnSpc>
                <a:spcPct val="115000"/>
              </a:lnSpc>
              <a:spcBef>
                <a:spcPts val="0"/>
              </a:spcBef>
              <a:buNone/>
            </a:pPr>
            <a:r>
              <a:rPr lang="it" sz="800">
                <a:solidFill>
                  <a:srgbClr val="231F20"/>
                </a:solidFill>
              </a:rPr>
              <a:t>Sono alla portata di tutti.</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1200">
                <a:solidFill>
                  <a:srgbClr val="231F20"/>
                </a:solidFill>
              </a:rPr>
              <a:t>Mantenere attivi tutti i layer di protezione offerti dall’antimalware</a:t>
            </a:r>
          </a:p>
          <a:p>
            <a:pPr lvl="0" rtl="0">
              <a:lnSpc>
                <a:spcPct val="115000"/>
              </a:lnSpc>
              <a:spcBef>
                <a:spcPts val="0"/>
              </a:spcBef>
              <a:buNone/>
            </a:pPr>
            <a:r>
              <a:rPr lang="it" sz="800">
                <a:solidFill>
                  <a:srgbClr val="231F20"/>
                </a:solidFill>
              </a:rPr>
              <a:t>Buona parte delle soluzioni antimalware moderne dispone di livelli multipli di protezione. Tutti contribuiscono a ridurre le possiblità di penetrazione.</a:t>
            </a:r>
            <a:br>
              <a:rPr lang="it" sz="800">
                <a:solidFill>
                  <a:srgbClr val="231F20"/>
                </a:solidFill>
              </a:rPr>
            </a:br>
            <a:r>
              <a:rPr lang="it" sz="800">
                <a:solidFill>
                  <a:srgbClr val="231F20"/>
                </a:solidFill>
              </a:rPr>
              <a:t>Se ho un problema di compatabilità con una applicazione, prima dii disattivare tout cour una componente, consulto il produttore. Sovente una soluzione mirata è possibile, senza rinunciare ad un importante livello di protezione.</a:t>
            </a:r>
            <a:br>
              <a:rPr lang="it" sz="800">
                <a:solidFill>
                  <a:srgbClr val="231F20"/>
                </a:solidFill>
              </a:rPr>
            </a:br>
          </a:p>
          <a:p>
            <a:pPr lvl="0" rtl="0">
              <a:lnSpc>
                <a:spcPct val="115000"/>
              </a:lnSpc>
              <a:spcBef>
                <a:spcPts val="0"/>
              </a:spcBef>
              <a:buNone/>
            </a:pPr>
            <a:r>
              <a:rPr b="1" lang="it" sz="1200">
                <a:solidFill>
                  <a:srgbClr val="231F20"/>
                </a:solidFill>
              </a:rPr>
              <a:t>Dotarsi di una strategia di Backup/Restore efficiente ed affidabile</a:t>
            </a:r>
          </a:p>
          <a:p>
            <a:pPr lvl="0" rtl="0">
              <a:lnSpc>
                <a:spcPct val="115000"/>
              </a:lnSpc>
              <a:spcBef>
                <a:spcPts val="0"/>
              </a:spcBef>
              <a:buNone/>
            </a:pPr>
            <a:r>
              <a:rPr lang="it" sz="800">
                <a:solidFill>
                  <a:srgbClr val="231F20"/>
                </a:solidFill>
              </a:rPr>
              <a:t>Per quante misure di prevenzione si possano adottare, non è possibile annullare il rischio di attacco.</a:t>
            </a:r>
            <a:br>
              <a:rPr lang="it" sz="800">
                <a:solidFill>
                  <a:srgbClr val="231F20"/>
                </a:solidFill>
              </a:rPr>
            </a:br>
            <a:r>
              <a:rPr lang="it" sz="800">
                <a:solidFill>
                  <a:srgbClr val="231F20"/>
                </a:solidFill>
              </a:rPr>
              <a:t>E </a:t>
            </a:r>
            <a:r>
              <a:rPr b="1" lang="it" sz="800">
                <a:solidFill>
                  <a:srgbClr val="231F20"/>
                </a:solidFill>
              </a:rPr>
              <a:t>indispensabile poter gestire gli incident</a:t>
            </a:r>
            <a:r>
              <a:rPr lang="it" sz="800">
                <a:solidFill>
                  <a:srgbClr val="231F20"/>
                </a:solidFill>
              </a:rPr>
              <a:t>.</a:t>
            </a:r>
          </a:p>
        </p:txBody>
      </p:sp>
      <p:pic>
        <p:nvPicPr>
          <p:cNvPr id="173" name="Shape 173"/>
          <p:cNvPicPr preferRelativeResize="0"/>
          <p:nvPr/>
        </p:nvPicPr>
        <p:blipFill>
          <a:blip r:embed="rId4">
            <a:alphaModFix/>
          </a:blip>
          <a:stretch>
            <a:fillRect/>
          </a:stretch>
        </p:blipFill>
        <p:spPr>
          <a:xfrm>
            <a:off x="0" y="-24936"/>
            <a:ext cx="9144000" cy="926173"/>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x="0" y="0"/>
          <a:ext cx="0" cy="0"/>
          <a:chOff x="0" y="0"/>
          <a:chExt cx="0" cy="0"/>
        </a:xfrm>
      </p:grpSpPr>
      <p:pic>
        <p:nvPicPr>
          <p:cNvPr id="178" name="Shape 178"/>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79" name="Shape 179"/>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in GravityZone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1200">
                <a:solidFill>
                  <a:srgbClr val="231F20"/>
                </a:solidFill>
              </a:rPr>
              <a:t>Mantenere attivi tutti i layer di protezione offerti dall’antimalware</a:t>
            </a: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180" name="Shape 180"/>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181" name="Shape 181"/>
          <p:cNvPicPr preferRelativeResize="0"/>
          <p:nvPr/>
        </p:nvPicPr>
        <p:blipFill>
          <a:blip r:embed="rId5">
            <a:alphaModFix/>
          </a:blip>
          <a:stretch>
            <a:fillRect/>
          </a:stretch>
        </p:blipFill>
        <p:spPr>
          <a:xfrm>
            <a:off x="649875" y="1887454"/>
            <a:ext cx="5834399" cy="24640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x="0" y="0"/>
          <a:ext cx="0" cy="0"/>
          <a:chOff x="0" y="0"/>
          <a:chExt cx="0" cy="0"/>
        </a:xfrm>
      </p:grpSpPr>
      <p:pic>
        <p:nvPicPr>
          <p:cNvPr id="186" name="Shape 186"/>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87" name="Shape 187"/>
          <p:cNvSpPr txBox="1"/>
          <p:nvPr/>
        </p:nvSpPr>
        <p:spPr>
          <a:xfrm>
            <a:off x="555875" y="879375"/>
            <a:ext cx="8071500" cy="5685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42307"/>
              <a:buFont typeface="Arial"/>
              <a:buNone/>
            </a:pPr>
            <a:r>
              <a:rPr lang="it" sz="2600">
                <a:solidFill>
                  <a:srgbClr val="231F20"/>
                </a:solidFill>
              </a:rPr>
              <a:t>Aree di intervento</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188" name="Shape 188"/>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189" name="Shape 189"/>
          <p:cNvSpPr/>
          <p:nvPr/>
        </p:nvSpPr>
        <p:spPr>
          <a:xfrm>
            <a:off x="36702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190" name="Shape 190"/>
          <p:cNvSpPr/>
          <p:nvPr/>
        </p:nvSpPr>
        <p:spPr>
          <a:xfrm>
            <a:off x="3670275" y="2279525"/>
            <a:ext cx="1764000" cy="522300"/>
          </a:xfrm>
          <a:prstGeom prst="roundRect">
            <a:avLst>
              <a:gd fmla="val 16667" name="adj"/>
            </a:avLst>
          </a:prstGeom>
          <a:solidFill>
            <a:srgbClr val="6AA84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191" name="Shape 191"/>
          <p:cNvSpPr/>
          <p:nvPr/>
        </p:nvSpPr>
        <p:spPr>
          <a:xfrm>
            <a:off x="36702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192" name="Shape 192"/>
          <p:cNvSpPr/>
          <p:nvPr/>
        </p:nvSpPr>
        <p:spPr>
          <a:xfrm>
            <a:off x="3670275" y="3498725"/>
            <a:ext cx="1764000" cy="659100"/>
          </a:xfrm>
          <a:prstGeom prst="roundRect">
            <a:avLst>
              <a:gd fmla="val 16667" name="adj"/>
            </a:avLst>
          </a:prstGeom>
          <a:solidFill>
            <a:srgbClr val="274E1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6" name="Shape 196"/>
        <p:cNvGrpSpPr/>
        <p:nvPr/>
      </p:nvGrpSpPr>
      <p:grpSpPr>
        <a:xfrm>
          <a:off x="0" y="0"/>
          <a:ext cx="0" cy="0"/>
          <a:chOff x="0" y="0"/>
          <a:chExt cx="0" cy="0"/>
        </a:xfrm>
      </p:grpSpPr>
      <p:pic>
        <p:nvPicPr>
          <p:cNvPr id="197" name="Shape 197"/>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198" name="Shape 198"/>
          <p:cNvSpPr txBox="1"/>
          <p:nvPr/>
        </p:nvSpPr>
        <p:spPr>
          <a:xfrm>
            <a:off x="555875" y="879375"/>
            <a:ext cx="8071500" cy="6159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42307"/>
              <a:buFont typeface="Arial"/>
              <a:buNone/>
            </a:pPr>
            <a:r>
              <a:rPr lang="it" sz="2600">
                <a:solidFill>
                  <a:srgbClr val="231F20"/>
                </a:solidFill>
              </a:rPr>
              <a:t>L’attacco </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199" name="Shape 199"/>
          <p:cNvPicPr preferRelativeResize="0"/>
          <p:nvPr/>
        </p:nvPicPr>
        <p:blipFill>
          <a:blip r:embed="rId4">
            <a:alphaModFix/>
          </a:blip>
          <a:stretch>
            <a:fillRect/>
          </a:stretch>
        </p:blipFill>
        <p:spPr>
          <a:xfrm>
            <a:off x="0" y="-24936"/>
            <a:ext cx="9144000" cy="926173"/>
          </a:xfrm>
          <a:prstGeom prst="rect">
            <a:avLst/>
          </a:prstGeom>
          <a:noFill/>
          <a:ln>
            <a:noFill/>
          </a:ln>
        </p:spPr>
      </p:pic>
      <p:cxnSp>
        <p:nvCxnSpPr>
          <p:cNvPr id="200" name="Shape 200"/>
          <p:cNvCxnSpPr/>
          <p:nvPr/>
        </p:nvCxnSpPr>
        <p:spPr>
          <a:xfrm>
            <a:off x="3404925" y="1766875"/>
            <a:ext cx="0" cy="2341500"/>
          </a:xfrm>
          <a:prstGeom prst="straightConnector1">
            <a:avLst/>
          </a:prstGeom>
          <a:noFill/>
          <a:ln cap="flat" cmpd="sng" w="76200">
            <a:solidFill>
              <a:srgbClr val="FF0000"/>
            </a:solidFill>
            <a:prstDash val="solid"/>
            <a:round/>
            <a:headEnd len="lg" w="lg" type="none"/>
            <a:tailEnd len="lg" w="lg" type="triangle"/>
          </a:ln>
        </p:spPr>
      </p:cxnSp>
      <p:sp>
        <p:nvSpPr>
          <p:cNvPr id="201" name="Shape 201"/>
          <p:cNvSpPr txBox="1"/>
          <p:nvPr/>
        </p:nvSpPr>
        <p:spPr>
          <a:xfrm>
            <a:off x="741900" y="2537325"/>
            <a:ext cx="25053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FF0000"/>
                </a:solidFill>
              </a:rPr>
              <a:t>ATTACCO</a:t>
            </a:r>
          </a:p>
        </p:txBody>
      </p:sp>
      <p:sp>
        <p:nvSpPr>
          <p:cNvPr id="202" name="Shape 202"/>
          <p:cNvSpPr/>
          <p:nvPr/>
        </p:nvSpPr>
        <p:spPr>
          <a:xfrm>
            <a:off x="2763000" y="4246625"/>
            <a:ext cx="3684000" cy="3537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sz="1800"/>
              <a:t>Danno irreversibile</a:t>
            </a:r>
          </a:p>
        </p:txBody>
      </p:sp>
      <p:sp>
        <p:nvSpPr>
          <p:cNvPr id="203" name="Shape 203"/>
          <p:cNvSpPr/>
          <p:nvPr/>
        </p:nvSpPr>
        <p:spPr>
          <a:xfrm>
            <a:off x="36702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204" name="Shape 204"/>
          <p:cNvSpPr/>
          <p:nvPr/>
        </p:nvSpPr>
        <p:spPr>
          <a:xfrm>
            <a:off x="3670275" y="2279525"/>
            <a:ext cx="1764000" cy="522300"/>
          </a:xfrm>
          <a:prstGeom prst="roundRect">
            <a:avLst>
              <a:gd fmla="val 16667" name="adj"/>
            </a:avLst>
          </a:prstGeom>
          <a:solidFill>
            <a:srgbClr val="6AA84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205" name="Shape 205"/>
          <p:cNvSpPr/>
          <p:nvPr/>
        </p:nvSpPr>
        <p:spPr>
          <a:xfrm>
            <a:off x="36702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206" name="Shape 206"/>
          <p:cNvSpPr/>
          <p:nvPr/>
        </p:nvSpPr>
        <p:spPr>
          <a:xfrm>
            <a:off x="3670275" y="3498725"/>
            <a:ext cx="1764000" cy="659100"/>
          </a:xfrm>
          <a:prstGeom prst="roundRect">
            <a:avLst>
              <a:gd fmla="val 16667" name="adj"/>
            </a:avLst>
          </a:prstGeom>
          <a:solidFill>
            <a:srgbClr val="274E1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0" name="Shape 210"/>
        <p:cNvGrpSpPr/>
        <p:nvPr/>
      </p:nvGrpSpPr>
      <p:grpSpPr>
        <a:xfrm>
          <a:off x="0" y="0"/>
          <a:ext cx="0" cy="0"/>
          <a:chOff x="0" y="0"/>
          <a:chExt cx="0" cy="0"/>
        </a:xfrm>
      </p:grpSpPr>
      <p:pic>
        <p:nvPicPr>
          <p:cNvPr id="211" name="Shape 211"/>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212" name="Shape 212"/>
          <p:cNvSpPr txBox="1"/>
          <p:nvPr/>
        </p:nvSpPr>
        <p:spPr>
          <a:xfrm>
            <a:off x="555875" y="879375"/>
            <a:ext cx="8071500" cy="5685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42307"/>
              <a:buFont typeface="Arial"/>
              <a:buNone/>
            </a:pPr>
            <a:r>
              <a:rPr lang="it" sz="2600">
                <a:solidFill>
                  <a:srgbClr val="231F20"/>
                </a:solidFill>
              </a:rPr>
              <a:t>La difesa</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213" name="Shape 213"/>
          <p:cNvPicPr preferRelativeResize="0"/>
          <p:nvPr/>
        </p:nvPicPr>
        <p:blipFill>
          <a:blip r:embed="rId4">
            <a:alphaModFix/>
          </a:blip>
          <a:stretch>
            <a:fillRect/>
          </a:stretch>
        </p:blipFill>
        <p:spPr>
          <a:xfrm>
            <a:off x="0" y="-24936"/>
            <a:ext cx="9144000" cy="926173"/>
          </a:xfrm>
          <a:prstGeom prst="rect">
            <a:avLst/>
          </a:prstGeom>
          <a:noFill/>
          <a:ln>
            <a:noFill/>
          </a:ln>
        </p:spPr>
      </p:pic>
      <p:cxnSp>
        <p:nvCxnSpPr>
          <p:cNvPr id="214" name="Shape 214"/>
          <p:cNvCxnSpPr/>
          <p:nvPr/>
        </p:nvCxnSpPr>
        <p:spPr>
          <a:xfrm>
            <a:off x="3404925" y="1766875"/>
            <a:ext cx="0" cy="2341500"/>
          </a:xfrm>
          <a:prstGeom prst="straightConnector1">
            <a:avLst/>
          </a:prstGeom>
          <a:noFill/>
          <a:ln cap="flat" cmpd="sng" w="76200">
            <a:solidFill>
              <a:srgbClr val="FF0000"/>
            </a:solidFill>
            <a:prstDash val="solid"/>
            <a:round/>
            <a:headEnd len="lg" w="lg" type="none"/>
            <a:tailEnd len="lg" w="lg" type="triangle"/>
          </a:ln>
        </p:spPr>
      </p:cxnSp>
      <p:cxnSp>
        <p:nvCxnSpPr>
          <p:cNvPr id="215" name="Shape 215"/>
          <p:cNvCxnSpPr/>
          <p:nvPr/>
        </p:nvCxnSpPr>
        <p:spPr>
          <a:xfrm rot="10800000">
            <a:off x="5690925" y="1766875"/>
            <a:ext cx="0" cy="2341500"/>
          </a:xfrm>
          <a:prstGeom prst="straightConnector1">
            <a:avLst/>
          </a:prstGeom>
          <a:noFill/>
          <a:ln cap="flat" cmpd="sng" w="76200">
            <a:solidFill>
              <a:srgbClr val="38761D"/>
            </a:solidFill>
            <a:prstDash val="solid"/>
            <a:round/>
            <a:headEnd len="lg" w="lg" type="none"/>
            <a:tailEnd len="lg" w="lg" type="triangle"/>
          </a:ln>
        </p:spPr>
      </p:cxnSp>
      <p:sp>
        <p:nvSpPr>
          <p:cNvPr id="216" name="Shape 216"/>
          <p:cNvSpPr txBox="1"/>
          <p:nvPr/>
        </p:nvSpPr>
        <p:spPr>
          <a:xfrm>
            <a:off x="741900" y="2537325"/>
            <a:ext cx="25053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FF0000"/>
                </a:solidFill>
              </a:rPr>
              <a:t>ATTACCO</a:t>
            </a:r>
          </a:p>
        </p:txBody>
      </p:sp>
      <p:sp>
        <p:nvSpPr>
          <p:cNvPr id="217" name="Shape 217"/>
          <p:cNvSpPr txBox="1"/>
          <p:nvPr/>
        </p:nvSpPr>
        <p:spPr>
          <a:xfrm>
            <a:off x="6152100" y="2537325"/>
            <a:ext cx="25053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38761D"/>
                </a:solidFill>
              </a:rPr>
              <a:t>DIFESA</a:t>
            </a:r>
          </a:p>
        </p:txBody>
      </p:sp>
      <p:sp>
        <p:nvSpPr>
          <p:cNvPr id="218" name="Shape 218"/>
          <p:cNvSpPr/>
          <p:nvPr/>
        </p:nvSpPr>
        <p:spPr>
          <a:xfrm>
            <a:off x="2763000" y="4246625"/>
            <a:ext cx="3684000" cy="3537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sz="1800"/>
              <a:t>Danno irreversibile</a:t>
            </a:r>
          </a:p>
        </p:txBody>
      </p:sp>
      <p:sp>
        <p:nvSpPr>
          <p:cNvPr id="219" name="Shape 219"/>
          <p:cNvSpPr/>
          <p:nvPr/>
        </p:nvSpPr>
        <p:spPr>
          <a:xfrm>
            <a:off x="36702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220" name="Shape 220"/>
          <p:cNvSpPr/>
          <p:nvPr/>
        </p:nvSpPr>
        <p:spPr>
          <a:xfrm>
            <a:off x="3670275" y="2279525"/>
            <a:ext cx="1764000" cy="522300"/>
          </a:xfrm>
          <a:prstGeom prst="roundRect">
            <a:avLst>
              <a:gd fmla="val 16667" name="adj"/>
            </a:avLst>
          </a:prstGeom>
          <a:solidFill>
            <a:srgbClr val="6AA84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221" name="Shape 221"/>
          <p:cNvSpPr/>
          <p:nvPr/>
        </p:nvSpPr>
        <p:spPr>
          <a:xfrm>
            <a:off x="36702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222" name="Shape 222"/>
          <p:cNvSpPr/>
          <p:nvPr/>
        </p:nvSpPr>
        <p:spPr>
          <a:xfrm>
            <a:off x="3670275" y="3498725"/>
            <a:ext cx="1764000" cy="659100"/>
          </a:xfrm>
          <a:prstGeom prst="roundRect">
            <a:avLst>
              <a:gd fmla="val 16667" name="adj"/>
            </a:avLst>
          </a:prstGeom>
          <a:solidFill>
            <a:srgbClr val="274E1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pic>
        <p:nvPicPr>
          <p:cNvPr id="62" name="Shape 62"/>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63" name="Shape 63"/>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64" name="Shape 64"/>
          <p:cNvPicPr preferRelativeResize="0"/>
          <p:nvPr/>
        </p:nvPicPr>
        <p:blipFill>
          <a:blip r:embed="rId5">
            <a:alphaModFix/>
          </a:blip>
          <a:stretch>
            <a:fillRect/>
          </a:stretch>
        </p:blipFill>
        <p:spPr>
          <a:xfrm>
            <a:off x="4471749" y="901225"/>
            <a:ext cx="4256999" cy="3863224"/>
          </a:xfrm>
          <a:prstGeom prst="rect">
            <a:avLst/>
          </a:prstGeom>
          <a:noFill/>
          <a:ln>
            <a:noFill/>
          </a:ln>
        </p:spPr>
      </p:pic>
      <p:sp>
        <p:nvSpPr>
          <p:cNvPr id="65" name="Shape 65"/>
          <p:cNvSpPr txBox="1"/>
          <p:nvPr/>
        </p:nvSpPr>
        <p:spPr>
          <a:xfrm>
            <a:off x="452725" y="879375"/>
            <a:ext cx="4019100" cy="3910500"/>
          </a:xfrm>
          <a:prstGeom prst="rect">
            <a:avLst/>
          </a:prstGeom>
          <a:noFill/>
          <a:ln>
            <a:noFill/>
          </a:ln>
        </p:spPr>
        <p:txBody>
          <a:bodyPr anchorCtr="0" anchor="t" bIns="91425" lIns="91425" rIns="91425" tIns="91425">
            <a:noAutofit/>
          </a:bodyPr>
          <a:lstStyle/>
          <a:p>
            <a:pPr lvl="0" rtl="0">
              <a:lnSpc>
                <a:spcPct val="150000"/>
              </a:lnSpc>
              <a:spcBef>
                <a:spcPts val="0"/>
              </a:spcBef>
              <a:buNone/>
            </a:pPr>
            <a:r>
              <a:rPr b="1" lang="it">
                <a:solidFill>
                  <a:srgbClr val="6B6B6B"/>
                </a:solidFill>
              </a:rPr>
              <a:t>Offerta Bitdefender for Business</a:t>
            </a:r>
          </a:p>
          <a:p>
            <a:pPr lvl="0" rtl="0">
              <a:lnSpc>
                <a:spcPct val="115000"/>
              </a:lnSpc>
              <a:spcBef>
                <a:spcPts val="0"/>
              </a:spcBef>
              <a:buNone/>
            </a:pPr>
            <a:r>
              <a:t/>
            </a:r>
            <a:endParaRPr b="1" sz="900">
              <a:solidFill>
                <a:srgbClr val="6B6B6B"/>
              </a:solidFill>
            </a:endParaRPr>
          </a:p>
          <a:p>
            <a:pPr lvl="0" rtl="0">
              <a:lnSpc>
                <a:spcPct val="115000"/>
              </a:lnSpc>
              <a:spcBef>
                <a:spcPts val="0"/>
              </a:spcBef>
              <a:buNone/>
            </a:pPr>
            <a:r>
              <a:rPr b="1" lang="it">
                <a:solidFill>
                  <a:srgbClr val="6B6B6B"/>
                </a:solidFill>
              </a:rPr>
              <a:t>Small Medium Business</a:t>
            </a:r>
          </a:p>
          <a:p>
            <a:pPr indent="-304800" lvl="0" marL="457200" rtl="0">
              <a:lnSpc>
                <a:spcPct val="115000"/>
              </a:lnSpc>
              <a:spcBef>
                <a:spcPts val="0"/>
              </a:spcBef>
              <a:buClr>
                <a:srgbClr val="6B6B6B"/>
              </a:buClr>
              <a:buSzPct val="100000"/>
              <a:buChar char="●"/>
            </a:pPr>
            <a:r>
              <a:rPr lang="it" sz="1200">
                <a:solidFill>
                  <a:srgbClr val="6B6B6B"/>
                </a:solidFill>
              </a:rPr>
              <a:t>Singola licenza client/server</a:t>
            </a:r>
          </a:p>
          <a:p>
            <a:pPr indent="-304800" lvl="0" marL="457200" rtl="0">
              <a:lnSpc>
                <a:spcPct val="115000"/>
              </a:lnSpc>
              <a:spcBef>
                <a:spcPts val="0"/>
              </a:spcBef>
              <a:buClr>
                <a:srgbClr val="6B6B6B"/>
              </a:buClr>
              <a:buSzPct val="100000"/>
              <a:buChar char="●"/>
            </a:pPr>
            <a:r>
              <a:rPr lang="it" sz="1200">
                <a:solidFill>
                  <a:srgbClr val="6B6B6B"/>
                </a:solidFill>
              </a:rPr>
              <a:t>Soluzione su 2 livelli</a:t>
            </a:r>
          </a:p>
          <a:p>
            <a:pPr indent="-304800" lvl="0" marL="457200" rtl="0">
              <a:lnSpc>
                <a:spcPct val="115000"/>
              </a:lnSpc>
              <a:spcBef>
                <a:spcPts val="0"/>
              </a:spcBef>
              <a:buClr>
                <a:srgbClr val="6B6B6B"/>
              </a:buClr>
              <a:buSzPct val="100000"/>
              <a:buChar char="●"/>
            </a:pPr>
            <a:r>
              <a:rPr lang="it" sz="1200">
                <a:solidFill>
                  <a:srgbClr val="6B6B6B"/>
                </a:solidFill>
              </a:rPr>
              <a:t>Console Cloud oppure OnPremise</a:t>
            </a:r>
          </a:p>
          <a:p>
            <a:pPr indent="-304800" lvl="0" marL="457200" rtl="0">
              <a:lnSpc>
                <a:spcPct val="115000"/>
              </a:lnSpc>
              <a:spcBef>
                <a:spcPts val="0"/>
              </a:spcBef>
              <a:buClr>
                <a:srgbClr val="6B6B6B"/>
              </a:buClr>
              <a:buSzPct val="100000"/>
              <a:buChar char="●"/>
            </a:pPr>
            <a:r>
              <a:rPr lang="it" sz="1200">
                <a:solidFill>
                  <a:srgbClr val="6B6B6B"/>
                </a:solidFill>
              </a:rPr>
              <a:t>Formula per MSP disponibile</a:t>
            </a:r>
          </a:p>
          <a:p>
            <a:pPr lvl="0" rtl="0">
              <a:lnSpc>
                <a:spcPct val="115000"/>
              </a:lnSpc>
              <a:spcBef>
                <a:spcPts val="0"/>
              </a:spcBef>
              <a:buNone/>
            </a:pPr>
            <a:r>
              <a:t/>
            </a:r>
            <a:endParaRPr sz="900">
              <a:solidFill>
                <a:srgbClr val="6B6B6B"/>
              </a:solidFill>
            </a:endParaRPr>
          </a:p>
          <a:p>
            <a:pPr lvl="0" rtl="0">
              <a:lnSpc>
                <a:spcPct val="115000"/>
              </a:lnSpc>
              <a:spcBef>
                <a:spcPts val="0"/>
              </a:spcBef>
              <a:buNone/>
            </a:pPr>
            <a:r>
              <a:t/>
            </a:r>
            <a:endParaRPr b="1">
              <a:solidFill>
                <a:srgbClr val="6B6B6B"/>
              </a:solidFill>
            </a:endParaRPr>
          </a:p>
          <a:p>
            <a:pPr lvl="0" rtl="0">
              <a:lnSpc>
                <a:spcPct val="115000"/>
              </a:lnSpc>
              <a:spcBef>
                <a:spcPts val="0"/>
              </a:spcBef>
              <a:buNone/>
            </a:pPr>
            <a:r>
              <a:rPr b="1" lang="it">
                <a:solidFill>
                  <a:srgbClr val="6B6B6B"/>
                </a:solidFill>
              </a:rPr>
              <a:t>Enterprise</a:t>
            </a:r>
          </a:p>
          <a:p>
            <a:pPr indent="-304800" lvl="0" marL="457200" rtl="0">
              <a:lnSpc>
                <a:spcPct val="115000"/>
              </a:lnSpc>
              <a:spcBef>
                <a:spcPts val="0"/>
              </a:spcBef>
              <a:buClr>
                <a:srgbClr val="6B6B6B"/>
              </a:buClr>
              <a:buSzPct val="100000"/>
              <a:buChar char="●"/>
            </a:pPr>
            <a:r>
              <a:rPr lang="it" sz="1200">
                <a:solidFill>
                  <a:srgbClr val="6B6B6B"/>
                </a:solidFill>
              </a:rPr>
              <a:t>Licensing modulare e flessibile per tipo di device</a:t>
            </a:r>
          </a:p>
          <a:p>
            <a:pPr indent="-304800" lvl="0" marL="457200" rtl="0">
              <a:lnSpc>
                <a:spcPct val="115000"/>
              </a:lnSpc>
              <a:spcBef>
                <a:spcPts val="0"/>
              </a:spcBef>
              <a:buClr>
                <a:srgbClr val="6B6B6B"/>
              </a:buClr>
              <a:buSzPct val="100000"/>
              <a:buChar char="●"/>
            </a:pPr>
            <a:r>
              <a:rPr lang="it" sz="1200">
                <a:solidFill>
                  <a:srgbClr val="6B6B6B"/>
                </a:solidFill>
              </a:rPr>
              <a:t>Ampiamente scalabile</a:t>
            </a:r>
          </a:p>
          <a:p>
            <a:pPr indent="-304800" lvl="0" marL="457200" rtl="0">
              <a:lnSpc>
                <a:spcPct val="115000"/>
              </a:lnSpc>
              <a:spcBef>
                <a:spcPts val="0"/>
              </a:spcBef>
              <a:buClr>
                <a:srgbClr val="6B6B6B"/>
              </a:buClr>
              <a:buSzPct val="100000"/>
              <a:buChar char="●"/>
            </a:pPr>
            <a:r>
              <a:rPr lang="it" sz="1200">
                <a:solidFill>
                  <a:srgbClr val="6B6B6B"/>
                </a:solidFill>
              </a:rPr>
              <a:t>Technologie specifiche per enterprise/datacenter</a:t>
            </a:r>
          </a:p>
          <a:p>
            <a:pPr indent="-304800" lvl="0" marL="457200" rtl="0">
              <a:lnSpc>
                <a:spcPct val="115000"/>
              </a:lnSpc>
              <a:spcBef>
                <a:spcPts val="0"/>
              </a:spcBef>
              <a:buClr>
                <a:srgbClr val="6B6B6B"/>
              </a:buClr>
              <a:buSzPct val="100000"/>
              <a:buChar char="●"/>
            </a:pPr>
            <a:r>
              <a:rPr lang="it" sz="1200">
                <a:solidFill>
                  <a:srgbClr val="6B6B6B"/>
                </a:solidFill>
              </a:rPr>
              <a:t>Soluzione Full-OnPremise</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x="0" y="0"/>
          <a:ext cx="0" cy="0"/>
          <a:chOff x="0" y="0"/>
          <a:chExt cx="0" cy="0"/>
        </a:xfrm>
      </p:grpSpPr>
      <p:pic>
        <p:nvPicPr>
          <p:cNvPr id="227" name="Shape 227"/>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228" name="Shape 228"/>
          <p:cNvSpPr txBox="1"/>
          <p:nvPr/>
        </p:nvSpPr>
        <p:spPr>
          <a:xfrm>
            <a:off x="555875" y="879375"/>
            <a:ext cx="8073900" cy="7113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il contributo di ciascuna area</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229" name="Shape 229"/>
          <p:cNvPicPr preferRelativeResize="0"/>
          <p:nvPr/>
        </p:nvPicPr>
        <p:blipFill>
          <a:blip r:embed="rId4">
            <a:alphaModFix/>
          </a:blip>
          <a:stretch>
            <a:fillRect/>
          </a:stretch>
        </p:blipFill>
        <p:spPr>
          <a:xfrm>
            <a:off x="0" y="-24936"/>
            <a:ext cx="9144000" cy="926173"/>
          </a:xfrm>
          <a:prstGeom prst="rect">
            <a:avLst/>
          </a:prstGeom>
          <a:noFill/>
          <a:ln>
            <a:noFill/>
          </a:ln>
        </p:spPr>
      </p:pic>
      <p:cxnSp>
        <p:nvCxnSpPr>
          <p:cNvPr id="230" name="Shape 230"/>
          <p:cNvCxnSpPr/>
          <p:nvPr/>
        </p:nvCxnSpPr>
        <p:spPr>
          <a:xfrm>
            <a:off x="2795325" y="1766875"/>
            <a:ext cx="0" cy="2341500"/>
          </a:xfrm>
          <a:prstGeom prst="straightConnector1">
            <a:avLst/>
          </a:prstGeom>
          <a:noFill/>
          <a:ln cap="flat" cmpd="sng" w="76200">
            <a:solidFill>
              <a:srgbClr val="FF0000"/>
            </a:solidFill>
            <a:prstDash val="solid"/>
            <a:round/>
            <a:headEnd len="lg" w="lg" type="none"/>
            <a:tailEnd len="lg" w="lg" type="triangle"/>
          </a:ln>
        </p:spPr>
      </p:cxnSp>
      <p:cxnSp>
        <p:nvCxnSpPr>
          <p:cNvPr id="231" name="Shape 231"/>
          <p:cNvCxnSpPr/>
          <p:nvPr/>
        </p:nvCxnSpPr>
        <p:spPr>
          <a:xfrm rot="10800000">
            <a:off x="6376725" y="1766875"/>
            <a:ext cx="0" cy="2341500"/>
          </a:xfrm>
          <a:prstGeom prst="straightConnector1">
            <a:avLst/>
          </a:prstGeom>
          <a:noFill/>
          <a:ln cap="flat" cmpd="sng" w="76200">
            <a:solidFill>
              <a:srgbClr val="38761D"/>
            </a:solidFill>
            <a:prstDash val="solid"/>
            <a:round/>
            <a:headEnd len="lg" w="lg" type="none"/>
            <a:tailEnd len="lg" w="lg" type="triangle"/>
          </a:ln>
        </p:spPr>
      </p:cxnSp>
      <p:sp>
        <p:nvSpPr>
          <p:cNvPr id="232" name="Shape 232"/>
          <p:cNvSpPr txBox="1"/>
          <p:nvPr/>
        </p:nvSpPr>
        <p:spPr>
          <a:xfrm>
            <a:off x="437100" y="2537325"/>
            <a:ext cx="25053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FF0000"/>
                </a:solidFill>
              </a:rPr>
              <a:t>RISCHIO</a:t>
            </a:r>
          </a:p>
        </p:txBody>
      </p:sp>
      <p:sp>
        <p:nvSpPr>
          <p:cNvPr id="233" name="Shape 233"/>
          <p:cNvSpPr txBox="1"/>
          <p:nvPr/>
        </p:nvSpPr>
        <p:spPr>
          <a:xfrm>
            <a:off x="6761700" y="2537325"/>
            <a:ext cx="25053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38761D"/>
                </a:solidFill>
              </a:rPr>
              <a:t>DIFESA</a:t>
            </a:r>
          </a:p>
        </p:txBody>
      </p:sp>
      <p:sp>
        <p:nvSpPr>
          <p:cNvPr id="234" name="Shape 234"/>
          <p:cNvSpPr/>
          <p:nvPr/>
        </p:nvSpPr>
        <p:spPr>
          <a:xfrm>
            <a:off x="2763000" y="4246625"/>
            <a:ext cx="3684000" cy="3537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sz="1800"/>
              <a:t>Danno irreversibile</a:t>
            </a:r>
          </a:p>
        </p:txBody>
      </p:sp>
      <p:sp>
        <p:nvSpPr>
          <p:cNvPr id="235" name="Shape 235"/>
          <p:cNvSpPr/>
          <p:nvPr/>
        </p:nvSpPr>
        <p:spPr>
          <a:xfrm>
            <a:off x="42798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236" name="Shape 236"/>
          <p:cNvSpPr/>
          <p:nvPr/>
        </p:nvSpPr>
        <p:spPr>
          <a:xfrm>
            <a:off x="4279875" y="2279525"/>
            <a:ext cx="1764000" cy="522300"/>
          </a:xfrm>
          <a:prstGeom prst="roundRect">
            <a:avLst>
              <a:gd fmla="val 16667" name="adj"/>
            </a:avLst>
          </a:prstGeom>
          <a:solidFill>
            <a:srgbClr val="6AA84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237" name="Shape 237"/>
          <p:cNvSpPr/>
          <p:nvPr/>
        </p:nvSpPr>
        <p:spPr>
          <a:xfrm>
            <a:off x="42798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238" name="Shape 238"/>
          <p:cNvSpPr/>
          <p:nvPr/>
        </p:nvSpPr>
        <p:spPr>
          <a:xfrm>
            <a:off x="4279875" y="3498725"/>
            <a:ext cx="1764000" cy="659100"/>
          </a:xfrm>
          <a:prstGeom prst="roundRect">
            <a:avLst>
              <a:gd fmla="val 16667" name="adj"/>
            </a:avLst>
          </a:prstGeom>
          <a:solidFill>
            <a:srgbClr val="274E1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
        <p:nvSpPr>
          <p:cNvPr id="239" name="Shape 239"/>
          <p:cNvSpPr/>
          <p:nvPr/>
        </p:nvSpPr>
        <p:spPr>
          <a:xfrm>
            <a:off x="3075200" y="1624125"/>
            <a:ext cx="988200" cy="475500"/>
          </a:xfrm>
          <a:prstGeom prst="roundRect">
            <a:avLst>
              <a:gd fmla="val 16667" name="adj"/>
            </a:avLst>
          </a:prstGeom>
          <a:solidFill>
            <a:srgbClr val="CC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b="1" lang="it">
                <a:solidFill>
                  <a:srgbClr val="FFFFFF"/>
                </a:solidFill>
              </a:rPr>
              <a:t>-80 %</a:t>
            </a:r>
          </a:p>
        </p:txBody>
      </p:sp>
      <p:sp>
        <p:nvSpPr>
          <p:cNvPr id="240" name="Shape 240"/>
          <p:cNvSpPr/>
          <p:nvPr/>
        </p:nvSpPr>
        <p:spPr>
          <a:xfrm>
            <a:off x="3075200" y="2309925"/>
            <a:ext cx="988200" cy="475500"/>
          </a:xfrm>
          <a:prstGeom prst="roundRect">
            <a:avLst>
              <a:gd fmla="val 16667" name="adj"/>
            </a:avLst>
          </a:prstGeom>
          <a:solidFill>
            <a:srgbClr val="E06666"/>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-80 %</a:t>
            </a:r>
          </a:p>
        </p:txBody>
      </p:sp>
      <p:sp>
        <p:nvSpPr>
          <p:cNvPr id="241" name="Shape 241"/>
          <p:cNvSpPr/>
          <p:nvPr/>
        </p:nvSpPr>
        <p:spPr>
          <a:xfrm>
            <a:off x="3075200" y="2965125"/>
            <a:ext cx="988200" cy="353700"/>
          </a:xfrm>
          <a:prstGeom prst="roundRect">
            <a:avLst>
              <a:gd fmla="val 16667" name="adj"/>
            </a:avLst>
          </a:prstGeom>
          <a:solidFill>
            <a:srgbClr val="EA9999"/>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-80 %</a:t>
            </a:r>
          </a:p>
        </p:txBody>
      </p:sp>
      <p:sp>
        <p:nvSpPr>
          <p:cNvPr id="242" name="Shape 242"/>
          <p:cNvSpPr/>
          <p:nvPr/>
        </p:nvSpPr>
        <p:spPr>
          <a:xfrm>
            <a:off x="3075200" y="3529125"/>
            <a:ext cx="988200" cy="628800"/>
          </a:xfrm>
          <a:prstGeom prst="roundRect">
            <a:avLst>
              <a:gd fmla="val 16667" name="adj"/>
            </a:avLst>
          </a:prstGeom>
          <a:solidFill>
            <a:srgbClr val="F4CCCC"/>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-100 %</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x="0" y="0"/>
          <a:ext cx="0" cy="0"/>
          <a:chOff x="0" y="0"/>
          <a:chExt cx="0" cy="0"/>
        </a:xfrm>
      </p:grpSpPr>
      <p:pic>
        <p:nvPicPr>
          <p:cNvPr id="247" name="Shape 247"/>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248" name="Shape 248"/>
          <p:cNvSpPr txBox="1"/>
          <p:nvPr/>
        </p:nvSpPr>
        <p:spPr>
          <a:xfrm>
            <a:off x="555875" y="879375"/>
            <a:ext cx="8071500" cy="5223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il contributo di ciascuna area</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249" name="Shape 249"/>
          <p:cNvPicPr preferRelativeResize="0"/>
          <p:nvPr/>
        </p:nvPicPr>
        <p:blipFill>
          <a:blip r:embed="rId4">
            <a:alphaModFix/>
          </a:blip>
          <a:stretch>
            <a:fillRect/>
          </a:stretch>
        </p:blipFill>
        <p:spPr>
          <a:xfrm>
            <a:off x="0" y="-24936"/>
            <a:ext cx="9144000" cy="926173"/>
          </a:xfrm>
          <a:prstGeom prst="rect">
            <a:avLst/>
          </a:prstGeom>
          <a:noFill/>
          <a:ln>
            <a:noFill/>
          </a:ln>
        </p:spPr>
      </p:pic>
      <p:cxnSp>
        <p:nvCxnSpPr>
          <p:cNvPr id="250" name="Shape 250"/>
          <p:cNvCxnSpPr/>
          <p:nvPr/>
        </p:nvCxnSpPr>
        <p:spPr>
          <a:xfrm>
            <a:off x="2795325" y="1766875"/>
            <a:ext cx="0" cy="2341500"/>
          </a:xfrm>
          <a:prstGeom prst="straightConnector1">
            <a:avLst/>
          </a:prstGeom>
          <a:noFill/>
          <a:ln cap="flat" cmpd="sng" w="76200">
            <a:solidFill>
              <a:srgbClr val="FF0000"/>
            </a:solidFill>
            <a:prstDash val="solid"/>
            <a:round/>
            <a:headEnd len="lg" w="lg" type="none"/>
            <a:tailEnd len="lg" w="lg" type="triangle"/>
          </a:ln>
        </p:spPr>
      </p:cxnSp>
      <p:cxnSp>
        <p:nvCxnSpPr>
          <p:cNvPr id="251" name="Shape 251"/>
          <p:cNvCxnSpPr/>
          <p:nvPr/>
        </p:nvCxnSpPr>
        <p:spPr>
          <a:xfrm rot="10800000">
            <a:off x="6376725" y="1766875"/>
            <a:ext cx="0" cy="2341500"/>
          </a:xfrm>
          <a:prstGeom prst="straightConnector1">
            <a:avLst/>
          </a:prstGeom>
          <a:noFill/>
          <a:ln cap="flat" cmpd="sng" w="76200">
            <a:solidFill>
              <a:srgbClr val="38761D"/>
            </a:solidFill>
            <a:prstDash val="solid"/>
            <a:round/>
            <a:headEnd len="lg" w="lg" type="none"/>
            <a:tailEnd len="lg" w="lg" type="triangle"/>
          </a:ln>
        </p:spPr>
      </p:cxnSp>
      <p:sp>
        <p:nvSpPr>
          <p:cNvPr id="252" name="Shape 252"/>
          <p:cNvSpPr txBox="1"/>
          <p:nvPr/>
        </p:nvSpPr>
        <p:spPr>
          <a:xfrm>
            <a:off x="437100" y="2537325"/>
            <a:ext cx="25053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FF0000"/>
                </a:solidFill>
              </a:rPr>
              <a:t>RISCHIO</a:t>
            </a:r>
          </a:p>
        </p:txBody>
      </p:sp>
      <p:sp>
        <p:nvSpPr>
          <p:cNvPr id="253" name="Shape 253"/>
          <p:cNvSpPr txBox="1"/>
          <p:nvPr/>
        </p:nvSpPr>
        <p:spPr>
          <a:xfrm>
            <a:off x="6761700" y="2537325"/>
            <a:ext cx="18657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38761D"/>
                </a:solidFill>
              </a:rPr>
              <a:t>DIFESA</a:t>
            </a:r>
          </a:p>
        </p:txBody>
      </p:sp>
      <p:sp>
        <p:nvSpPr>
          <p:cNvPr id="254" name="Shape 254"/>
          <p:cNvSpPr/>
          <p:nvPr/>
        </p:nvSpPr>
        <p:spPr>
          <a:xfrm>
            <a:off x="2763000" y="4246625"/>
            <a:ext cx="3684000" cy="353700"/>
          </a:xfrm>
          <a:prstGeom prst="rect">
            <a:avLst/>
          </a:prstGeom>
          <a:solidFill>
            <a:srgbClr val="FF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sz="1800"/>
              <a:t>Danno irreversibile</a:t>
            </a:r>
          </a:p>
        </p:txBody>
      </p:sp>
      <p:sp>
        <p:nvSpPr>
          <p:cNvPr id="255" name="Shape 255"/>
          <p:cNvSpPr/>
          <p:nvPr/>
        </p:nvSpPr>
        <p:spPr>
          <a:xfrm>
            <a:off x="42798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256" name="Shape 256"/>
          <p:cNvSpPr/>
          <p:nvPr/>
        </p:nvSpPr>
        <p:spPr>
          <a:xfrm>
            <a:off x="4279875" y="2279525"/>
            <a:ext cx="1764000" cy="522300"/>
          </a:xfrm>
          <a:prstGeom prst="roundRect">
            <a:avLst>
              <a:gd fmla="val 16667" name="adj"/>
            </a:avLst>
          </a:prstGeom>
          <a:solidFill>
            <a:srgbClr val="6AA84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257" name="Shape 257"/>
          <p:cNvSpPr/>
          <p:nvPr/>
        </p:nvSpPr>
        <p:spPr>
          <a:xfrm>
            <a:off x="42798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258" name="Shape 258"/>
          <p:cNvSpPr/>
          <p:nvPr/>
        </p:nvSpPr>
        <p:spPr>
          <a:xfrm>
            <a:off x="4279875" y="3498725"/>
            <a:ext cx="1764000" cy="659100"/>
          </a:xfrm>
          <a:prstGeom prst="roundRect">
            <a:avLst>
              <a:gd fmla="val 16667" name="adj"/>
            </a:avLst>
          </a:prstGeom>
          <a:solidFill>
            <a:srgbClr val="274E1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
        <p:nvSpPr>
          <p:cNvPr id="259" name="Shape 259"/>
          <p:cNvSpPr/>
          <p:nvPr/>
        </p:nvSpPr>
        <p:spPr>
          <a:xfrm>
            <a:off x="3075200" y="1624125"/>
            <a:ext cx="988200" cy="475500"/>
          </a:xfrm>
          <a:prstGeom prst="roundRect">
            <a:avLst>
              <a:gd fmla="val 16667" name="adj"/>
            </a:avLst>
          </a:prstGeom>
          <a:solidFill>
            <a:srgbClr val="CC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-80 %</a:t>
            </a:r>
          </a:p>
        </p:txBody>
      </p:sp>
      <p:sp>
        <p:nvSpPr>
          <p:cNvPr id="260" name="Shape 260"/>
          <p:cNvSpPr/>
          <p:nvPr/>
        </p:nvSpPr>
        <p:spPr>
          <a:xfrm>
            <a:off x="3075200" y="2309925"/>
            <a:ext cx="988200" cy="475500"/>
          </a:xfrm>
          <a:prstGeom prst="roundRect">
            <a:avLst>
              <a:gd fmla="val 16667" name="adj"/>
            </a:avLst>
          </a:prstGeom>
          <a:solidFill>
            <a:srgbClr val="E06666"/>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-80 %</a:t>
            </a:r>
          </a:p>
        </p:txBody>
      </p:sp>
      <p:sp>
        <p:nvSpPr>
          <p:cNvPr id="261" name="Shape 261"/>
          <p:cNvSpPr/>
          <p:nvPr/>
        </p:nvSpPr>
        <p:spPr>
          <a:xfrm>
            <a:off x="3075200" y="2965125"/>
            <a:ext cx="988200" cy="353700"/>
          </a:xfrm>
          <a:prstGeom prst="roundRect">
            <a:avLst>
              <a:gd fmla="val 16667" name="adj"/>
            </a:avLst>
          </a:prstGeom>
          <a:solidFill>
            <a:srgbClr val="EA9999"/>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-80 %</a:t>
            </a:r>
          </a:p>
        </p:txBody>
      </p:sp>
      <p:sp>
        <p:nvSpPr>
          <p:cNvPr id="262" name="Shape 262"/>
          <p:cNvSpPr/>
          <p:nvPr/>
        </p:nvSpPr>
        <p:spPr>
          <a:xfrm>
            <a:off x="3075200" y="3529125"/>
            <a:ext cx="988200" cy="628800"/>
          </a:xfrm>
          <a:prstGeom prst="roundRect">
            <a:avLst>
              <a:gd fmla="val 16667" name="adj"/>
            </a:avLst>
          </a:prstGeom>
          <a:solidFill>
            <a:srgbClr val="F4CCCC"/>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-100 %</a:t>
            </a:r>
          </a:p>
        </p:txBody>
      </p:sp>
      <p:sp>
        <p:nvSpPr>
          <p:cNvPr id="263" name="Shape 263"/>
          <p:cNvSpPr txBox="1"/>
          <p:nvPr/>
        </p:nvSpPr>
        <p:spPr>
          <a:xfrm>
            <a:off x="2505075" y="3419475"/>
            <a:ext cx="4143300" cy="1276200"/>
          </a:xfrm>
          <a:prstGeom prst="rect">
            <a:avLst/>
          </a:prstGeom>
          <a:solidFill>
            <a:srgbClr val="EFEFEF"/>
          </a:solidFill>
          <a:ln>
            <a:noFill/>
          </a:ln>
        </p:spPr>
        <p:txBody>
          <a:bodyPr anchorCtr="0" anchor="t" bIns="91425" lIns="91425" rIns="91425" tIns="91425">
            <a:noAutofit/>
          </a:bodyPr>
          <a:lstStyle/>
          <a:p>
            <a:pPr lvl="0">
              <a:spcBef>
                <a:spcPts val="0"/>
              </a:spcBef>
              <a:buNone/>
            </a:pPr>
            <a:r>
              <a:rPr b="1" lang="it"/>
              <a:t>Backup e disaster recovery</a:t>
            </a:r>
            <a:br>
              <a:rPr lang="it"/>
            </a:br>
            <a:r>
              <a:rPr lang="it"/>
              <a:t>Un’area che dovremmo poter dare per scontata,</a:t>
            </a:r>
            <a:br>
              <a:rPr lang="it"/>
            </a:br>
            <a:r>
              <a:rPr lang="it"/>
              <a:t>ma che si rivela ancora trascurata da un enorme numero di soggetti, quantomeno nell’ambito che va dal privato alla piccola e media impresa.</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7" name="Shape 267"/>
        <p:cNvGrpSpPr/>
        <p:nvPr/>
      </p:nvGrpSpPr>
      <p:grpSpPr>
        <a:xfrm>
          <a:off x="0" y="0"/>
          <a:ext cx="0" cy="0"/>
          <a:chOff x="0" y="0"/>
          <a:chExt cx="0" cy="0"/>
        </a:xfrm>
      </p:grpSpPr>
      <p:pic>
        <p:nvPicPr>
          <p:cNvPr id="268" name="Shape 268"/>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269" name="Shape 269"/>
          <p:cNvSpPr txBox="1"/>
          <p:nvPr/>
        </p:nvSpPr>
        <p:spPr>
          <a:xfrm>
            <a:off x="536250" y="821025"/>
            <a:ext cx="8071500" cy="6078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Bitdefender dov’è</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270" name="Shape 270"/>
          <p:cNvPicPr preferRelativeResize="0"/>
          <p:nvPr/>
        </p:nvPicPr>
        <p:blipFill>
          <a:blip r:embed="rId4">
            <a:alphaModFix/>
          </a:blip>
          <a:stretch>
            <a:fillRect/>
          </a:stretch>
        </p:blipFill>
        <p:spPr>
          <a:xfrm>
            <a:off x="0" y="-24936"/>
            <a:ext cx="9144000" cy="926173"/>
          </a:xfrm>
          <a:prstGeom prst="rect">
            <a:avLst/>
          </a:prstGeom>
          <a:noFill/>
          <a:ln>
            <a:noFill/>
          </a:ln>
        </p:spPr>
      </p:pic>
      <p:cxnSp>
        <p:nvCxnSpPr>
          <p:cNvPr id="271" name="Shape 271"/>
          <p:cNvCxnSpPr/>
          <p:nvPr/>
        </p:nvCxnSpPr>
        <p:spPr>
          <a:xfrm rot="10800000">
            <a:off x="3252525" y="1766875"/>
            <a:ext cx="0" cy="2341500"/>
          </a:xfrm>
          <a:prstGeom prst="straightConnector1">
            <a:avLst/>
          </a:prstGeom>
          <a:noFill/>
          <a:ln cap="flat" cmpd="sng" w="76200">
            <a:solidFill>
              <a:srgbClr val="38761D"/>
            </a:solidFill>
            <a:prstDash val="solid"/>
            <a:round/>
            <a:headEnd len="lg" w="lg" type="none"/>
            <a:tailEnd len="lg" w="lg" type="triangle"/>
          </a:ln>
        </p:spPr>
      </p:cxnSp>
      <p:sp>
        <p:nvSpPr>
          <p:cNvPr id="272" name="Shape 272"/>
          <p:cNvSpPr txBox="1"/>
          <p:nvPr/>
        </p:nvSpPr>
        <p:spPr>
          <a:xfrm>
            <a:off x="3637500" y="2537325"/>
            <a:ext cx="2505300" cy="659100"/>
          </a:xfrm>
          <a:prstGeom prst="rect">
            <a:avLst/>
          </a:prstGeom>
          <a:noFill/>
          <a:ln>
            <a:noFill/>
          </a:ln>
        </p:spPr>
        <p:txBody>
          <a:bodyPr anchorCtr="0" anchor="t" bIns="91425" lIns="91425" rIns="91425" tIns="91425">
            <a:noAutofit/>
          </a:bodyPr>
          <a:lstStyle/>
          <a:p>
            <a:pPr lvl="0" rtl="0">
              <a:spcBef>
                <a:spcPts val="0"/>
              </a:spcBef>
              <a:buNone/>
            </a:pPr>
            <a:r>
              <a:rPr b="1" lang="it" sz="3600">
                <a:solidFill>
                  <a:srgbClr val="38761D"/>
                </a:solidFill>
              </a:rPr>
              <a:t>DIFESA</a:t>
            </a:r>
          </a:p>
        </p:txBody>
      </p:sp>
      <p:sp>
        <p:nvSpPr>
          <p:cNvPr id="273" name="Shape 273"/>
          <p:cNvSpPr/>
          <p:nvPr/>
        </p:nvSpPr>
        <p:spPr>
          <a:xfrm>
            <a:off x="11556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274" name="Shape 274"/>
          <p:cNvSpPr/>
          <p:nvPr/>
        </p:nvSpPr>
        <p:spPr>
          <a:xfrm>
            <a:off x="1155675" y="2279525"/>
            <a:ext cx="1764000" cy="522300"/>
          </a:xfrm>
          <a:prstGeom prst="roundRect">
            <a:avLst>
              <a:gd fmla="val 16667" name="adj"/>
            </a:avLst>
          </a:prstGeom>
          <a:solidFill>
            <a:srgbClr val="6AA84F"/>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275" name="Shape 275"/>
          <p:cNvSpPr/>
          <p:nvPr/>
        </p:nvSpPr>
        <p:spPr>
          <a:xfrm>
            <a:off x="11556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276" name="Shape 276"/>
          <p:cNvSpPr/>
          <p:nvPr/>
        </p:nvSpPr>
        <p:spPr>
          <a:xfrm>
            <a:off x="1155675" y="3498725"/>
            <a:ext cx="1764000" cy="659100"/>
          </a:xfrm>
          <a:prstGeom prst="roundRect">
            <a:avLst>
              <a:gd fmla="val 16667" name="adj"/>
            </a:avLst>
          </a:prstGeom>
          <a:solidFill>
            <a:srgbClr val="274E13"/>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pic>
        <p:nvPicPr>
          <p:cNvPr id="277" name="Shape 277"/>
          <p:cNvPicPr preferRelativeResize="0"/>
          <p:nvPr/>
        </p:nvPicPr>
        <p:blipFill>
          <a:blip r:embed="rId5">
            <a:alphaModFix/>
          </a:blip>
          <a:stretch>
            <a:fillRect/>
          </a:stretch>
        </p:blipFill>
        <p:spPr>
          <a:xfrm>
            <a:off x="621250" y="2965125"/>
            <a:ext cx="353700" cy="353700"/>
          </a:xfrm>
          <a:prstGeom prst="rect">
            <a:avLst/>
          </a:prstGeom>
          <a:noFill/>
          <a:ln>
            <a:noFill/>
          </a:ln>
        </p:spPr>
      </p:pic>
      <p:pic>
        <p:nvPicPr>
          <p:cNvPr id="278" name="Shape 278"/>
          <p:cNvPicPr preferRelativeResize="0"/>
          <p:nvPr/>
        </p:nvPicPr>
        <p:blipFill>
          <a:blip r:embed="rId5">
            <a:alphaModFix/>
          </a:blip>
          <a:stretch>
            <a:fillRect/>
          </a:stretch>
        </p:blipFill>
        <p:spPr>
          <a:xfrm>
            <a:off x="621250" y="1658075"/>
            <a:ext cx="353700" cy="353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2" name="Shape 282"/>
        <p:cNvGrpSpPr/>
        <p:nvPr/>
      </p:nvGrpSpPr>
      <p:grpSpPr>
        <a:xfrm>
          <a:off x="0" y="0"/>
          <a:ext cx="0" cy="0"/>
          <a:chOff x="0" y="0"/>
          <a:chExt cx="0" cy="0"/>
        </a:xfrm>
      </p:grpSpPr>
      <p:pic>
        <p:nvPicPr>
          <p:cNvPr id="283" name="Shape 283"/>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284" name="Shape 284"/>
          <p:cNvSpPr txBox="1"/>
          <p:nvPr/>
        </p:nvSpPr>
        <p:spPr>
          <a:xfrm>
            <a:off x="536250" y="821025"/>
            <a:ext cx="8071500" cy="5982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Data Protection</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285" name="Shape 285"/>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286" name="Shape 286"/>
          <p:cNvSpPr/>
          <p:nvPr/>
        </p:nvSpPr>
        <p:spPr>
          <a:xfrm>
            <a:off x="11556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287" name="Shape 287"/>
          <p:cNvSpPr/>
          <p:nvPr/>
        </p:nvSpPr>
        <p:spPr>
          <a:xfrm>
            <a:off x="1155675" y="2279525"/>
            <a:ext cx="1764000" cy="522300"/>
          </a:xfrm>
          <a:prstGeom prst="roundRect">
            <a:avLst>
              <a:gd fmla="val 16667" name="adj"/>
            </a:avLst>
          </a:prstGeom>
          <a:solidFill>
            <a:srgbClr val="6AA84F"/>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288" name="Shape 288"/>
          <p:cNvSpPr/>
          <p:nvPr/>
        </p:nvSpPr>
        <p:spPr>
          <a:xfrm>
            <a:off x="11556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pic>
        <p:nvPicPr>
          <p:cNvPr id="289" name="Shape 289"/>
          <p:cNvPicPr preferRelativeResize="0"/>
          <p:nvPr/>
        </p:nvPicPr>
        <p:blipFill>
          <a:blip r:embed="rId5">
            <a:alphaModFix/>
          </a:blip>
          <a:stretch>
            <a:fillRect/>
          </a:stretch>
        </p:blipFill>
        <p:spPr>
          <a:xfrm>
            <a:off x="621250" y="2965125"/>
            <a:ext cx="353700" cy="353700"/>
          </a:xfrm>
          <a:prstGeom prst="rect">
            <a:avLst/>
          </a:prstGeom>
          <a:noFill/>
          <a:ln>
            <a:noFill/>
          </a:ln>
        </p:spPr>
      </p:pic>
      <p:sp>
        <p:nvSpPr>
          <p:cNvPr id="290" name="Shape 290"/>
          <p:cNvSpPr/>
          <p:nvPr/>
        </p:nvSpPr>
        <p:spPr>
          <a:xfrm>
            <a:off x="1609075" y="3498725"/>
            <a:ext cx="1885200" cy="659100"/>
          </a:xfrm>
          <a:prstGeom prst="rect">
            <a:avLst/>
          </a:prstGeom>
          <a:solidFill>
            <a:srgbClr val="B6D7A8"/>
          </a:solidFill>
          <a:ln>
            <a:noFill/>
          </a:ln>
        </p:spPr>
        <p:txBody>
          <a:bodyPr anchorCtr="0" anchor="ctr" bIns="91425" lIns="91425" rIns="91425" tIns="91425">
            <a:noAutofit/>
          </a:bodyPr>
          <a:lstStyle/>
          <a:p>
            <a:pPr lvl="0">
              <a:spcBef>
                <a:spcPts val="0"/>
              </a:spcBef>
              <a:buNone/>
            </a:pPr>
            <a:r>
              <a:t/>
            </a:r>
            <a:endParaRPr/>
          </a:p>
        </p:txBody>
      </p:sp>
      <p:pic>
        <p:nvPicPr>
          <p:cNvPr id="291" name="Shape 291"/>
          <p:cNvPicPr preferRelativeResize="0"/>
          <p:nvPr/>
        </p:nvPicPr>
        <p:blipFill>
          <a:blip r:embed="rId5">
            <a:alphaModFix/>
          </a:blip>
          <a:stretch>
            <a:fillRect/>
          </a:stretch>
        </p:blipFill>
        <p:spPr>
          <a:xfrm>
            <a:off x="621250" y="1658075"/>
            <a:ext cx="353700" cy="353700"/>
          </a:xfrm>
          <a:prstGeom prst="rect">
            <a:avLst/>
          </a:prstGeom>
          <a:noFill/>
          <a:ln>
            <a:noFill/>
          </a:ln>
        </p:spPr>
      </p:pic>
      <p:sp>
        <p:nvSpPr>
          <p:cNvPr id="292" name="Shape 292"/>
          <p:cNvSpPr txBox="1"/>
          <p:nvPr/>
        </p:nvSpPr>
        <p:spPr>
          <a:xfrm>
            <a:off x="3401450" y="1624125"/>
            <a:ext cx="5302200" cy="2533800"/>
          </a:xfrm>
          <a:prstGeom prst="rect">
            <a:avLst/>
          </a:prstGeom>
          <a:solidFill>
            <a:srgbClr val="B6D7A8"/>
          </a:solidFill>
          <a:ln>
            <a:noFill/>
          </a:ln>
        </p:spPr>
        <p:txBody>
          <a:bodyPr anchorCtr="0" anchor="t" bIns="91425" lIns="91425" rIns="91425" tIns="91425">
            <a:noAutofit/>
          </a:bodyPr>
          <a:lstStyle/>
          <a:p>
            <a:pPr lvl="0" rtl="0">
              <a:lnSpc>
                <a:spcPct val="115000"/>
              </a:lnSpc>
              <a:spcBef>
                <a:spcPts val="0"/>
              </a:spcBef>
              <a:buNone/>
            </a:pPr>
            <a:r>
              <a:rPr b="1" lang="it">
                <a:solidFill>
                  <a:srgbClr val="231F20"/>
                </a:solidFill>
              </a:rPr>
              <a:t>U</a:t>
            </a:r>
            <a:r>
              <a:rPr b="1" lang="it">
                <a:solidFill>
                  <a:srgbClr val="231F20"/>
                </a:solidFill>
              </a:rPr>
              <a:t>na strategia di Backup/Restore efficiente ed affidabile</a:t>
            </a:r>
          </a:p>
          <a:p>
            <a:pPr lvl="0" rtl="0">
              <a:lnSpc>
                <a:spcPct val="115000"/>
              </a:lnSpc>
              <a:spcBef>
                <a:spcPts val="0"/>
              </a:spcBef>
              <a:buNone/>
            </a:pPr>
            <a:br>
              <a:rPr lang="it" sz="1000">
                <a:solidFill>
                  <a:srgbClr val="231F20"/>
                </a:solidFill>
              </a:rPr>
            </a:br>
            <a:r>
              <a:rPr lang="it" sz="1200">
                <a:solidFill>
                  <a:srgbClr val="231F20"/>
                </a:solidFill>
              </a:rPr>
              <a:t>E’ </a:t>
            </a:r>
            <a:r>
              <a:rPr b="1" lang="it" sz="1200">
                <a:solidFill>
                  <a:srgbClr val="231F20"/>
                </a:solidFill>
              </a:rPr>
              <a:t>indispensabile poter gestire gli incident</a:t>
            </a:r>
            <a:r>
              <a:rPr lang="it" sz="1200">
                <a:solidFill>
                  <a:srgbClr val="231F20"/>
                </a:solidFill>
              </a:rPr>
              <a:t> perchè il rischio di attacco non può essere annullato.</a:t>
            </a:r>
            <a:br>
              <a:rPr lang="it" sz="1200">
                <a:solidFill>
                  <a:srgbClr val="231F20"/>
                </a:solidFill>
              </a:rPr>
            </a:br>
            <a:br>
              <a:rPr lang="it" sz="1200">
                <a:solidFill>
                  <a:srgbClr val="231F20"/>
                </a:solidFill>
              </a:rPr>
            </a:br>
            <a:r>
              <a:rPr lang="it" sz="1200">
                <a:solidFill>
                  <a:srgbClr val="231F20"/>
                </a:solidFill>
              </a:rPr>
              <a:t>Efficienza ed affidabilità di una di una soluzione di backup sono dettate dalle performance dell’hardware e del software, </a:t>
            </a:r>
            <a:br>
              <a:rPr lang="it" sz="1200">
                <a:solidFill>
                  <a:srgbClr val="231F20"/>
                </a:solidFill>
              </a:rPr>
            </a:br>
            <a:r>
              <a:rPr lang="it" sz="1200">
                <a:solidFill>
                  <a:srgbClr val="231F20"/>
                </a:solidFill>
              </a:rPr>
              <a:t>ma anche e soprattutto dalla corretta configurazione, e dal monitoraggio continuo.</a:t>
            </a:r>
          </a:p>
          <a:p>
            <a:pPr lvl="0" rtl="0">
              <a:lnSpc>
                <a:spcPct val="115000"/>
              </a:lnSpc>
              <a:spcBef>
                <a:spcPts val="0"/>
              </a:spcBef>
              <a:buNone/>
            </a:pPr>
            <a:r>
              <a:rPr lang="it" sz="1200">
                <a:solidFill>
                  <a:srgbClr val="231F20"/>
                </a:solidFill>
              </a:rPr>
              <a:t>Backup ibridi (locali e cloud) e gestione remota (da parte dei consulenti) sono elementi determinanti.</a:t>
            </a:r>
            <a:br>
              <a:rPr lang="it" sz="1000">
                <a:solidFill>
                  <a:srgbClr val="231F20"/>
                </a:solidFill>
              </a:rPr>
            </a:br>
          </a:p>
        </p:txBody>
      </p:sp>
      <p:sp>
        <p:nvSpPr>
          <p:cNvPr id="293" name="Shape 293"/>
          <p:cNvSpPr/>
          <p:nvPr/>
        </p:nvSpPr>
        <p:spPr>
          <a:xfrm>
            <a:off x="1155675" y="3498725"/>
            <a:ext cx="1764000" cy="659100"/>
          </a:xfrm>
          <a:prstGeom prst="roundRect">
            <a:avLst>
              <a:gd fmla="val 16667" name="adj"/>
            </a:avLst>
          </a:prstGeom>
          <a:solidFill>
            <a:srgbClr val="274E13"/>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7" name="Shape 297"/>
        <p:cNvGrpSpPr/>
        <p:nvPr/>
      </p:nvGrpSpPr>
      <p:grpSpPr>
        <a:xfrm>
          <a:off x="0" y="0"/>
          <a:ext cx="0" cy="0"/>
          <a:chOff x="0" y="0"/>
          <a:chExt cx="0" cy="0"/>
        </a:xfrm>
      </p:grpSpPr>
      <p:pic>
        <p:nvPicPr>
          <p:cNvPr id="298" name="Shape 298"/>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299" name="Shape 299"/>
          <p:cNvSpPr txBox="1"/>
          <p:nvPr/>
        </p:nvSpPr>
        <p:spPr>
          <a:xfrm>
            <a:off x="536250" y="821025"/>
            <a:ext cx="8071500" cy="5223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Antimalware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00" name="Shape 300"/>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301" name="Shape 301"/>
          <p:cNvSpPr/>
          <p:nvPr/>
        </p:nvSpPr>
        <p:spPr>
          <a:xfrm>
            <a:off x="11556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302" name="Shape 302"/>
          <p:cNvSpPr/>
          <p:nvPr/>
        </p:nvSpPr>
        <p:spPr>
          <a:xfrm>
            <a:off x="1155675" y="2279525"/>
            <a:ext cx="1764000" cy="522300"/>
          </a:xfrm>
          <a:prstGeom prst="roundRect">
            <a:avLst>
              <a:gd fmla="val 16667" name="adj"/>
            </a:avLst>
          </a:prstGeom>
          <a:solidFill>
            <a:srgbClr val="6AA84F"/>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pic>
        <p:nvPicPr>
          <p:cNvPr id="303" name="Shape 303"/>
          <p:cNvPicPr preferRelativeResize="0"/>
          <p:nvPr/>
        </p:nvPicPr>
        <p:blipFill>
          <a:blip r:embed="rId5">
            <a:alphaModFix/>
          </a:blip>
          <a:stretch>
            <a:fillRect/>
          </a:stretch>
        </p:blipFill>
        <p:spPr>
          <a:xfrm>
            <a:off x="621250" y="2965125"/>
            <a:ext cx="353700" cy="353700"/>
          </a:xfrm>
          <a:prstGeom prst="rect">
            <a:avLst/>
          </a:prstGeom>
          <a:noFill/>
          <a:ln>
            <a:noFill/>
          </a:ln>
        </p:spPr>
      </p:pic>
      <p:sp>
        <p:nvSpPr>
          <p:cNvPr id="304" name="Shape 304"/>
          <p:cNvSpPr/>
          <p:nvPr/>
        </p:nvSpPr>
        <p:spPr>
          <a:xfrm>
            <a:off x="1609075" y="2965325"/>
            <a:ext cx="1885200" cy="353700"/>
          </a:xfrm>
          <a:prstGeom prst="rect">
            <a:avLst/>
          </a:prstGeom>
          <a:solidFill>
            <a:srgbClr val="B6D7A8"/>
          </a:solidFill>
          <a:ln>
            <a:noFill/>
          </a:ln>
        </p:spPr>
        <p:txBody>
          <a:bodyPr anchorCtr="0" anchor="ctr" bIns="91425" lIns="91425" rIns="91425" tIns="91425">
            <a:noAutofit/>
          </a:bodyPr>
          <a:lstStyle/>
          <a:p>
            <a:pPr lvl="0">
              <a:spcBef>
                <a:spcPts val="0"/>
              </a:spcBef>
              <a:buNone/>
            </a:pPr>
            <a:r>
              <a:t/>
            </a:r>
            <a:endParaRPr/>
          </a:p>
        </p:txBody>
      </p:sp>
      <p:pic>
        <p:nvPicPr>
          <p:cNvPr id="305" name="Shape 305"/>
          <p:cNvPicPr preferRelativeResize="0"/>
          <p:nvPr/>
        </p:nvPicPr>
        <p:blipFill>
          <a:blip r:embed="rId5">
            <a:alphaModFix/>
          </a:blip>
          <a:stretch>
            <a:fillRect/>
          </a:stretch>
        </p:blipFill>
        <p:spPr>
          <a:xfrm>
            <a:off x="621250" y="1658075"/>
            <a:ext cx="353700" cy="353700"/>
          </a:xfrm>
          <a:prstGeom prst="rect">
            <a:avLst/>
          </a:prstGeom>
          <a:noFill/>
          <a:ln>
            <a:noFill/>
          </a:ln>
        </p:spPr>
      </p:pic>
      <p:sp>
        <p:nvSpPr>
          <p:cNvPr id="306" name="Shape 306"/>
          <p:cNvSpPr txBox="1"/>
          <p:nvPr/>
        </p:nvSpPr>
        <p:spPr>
          <a:xfrm>
            <a:off x="3401450" y="1624125"/>
            <a:ext cx="5206200" cy="2533800"/>
          </a:xfrm>
          <a:prstGeom prst="rect">
            <a:avLst/>
          </a:prstGeom>
          <a:solidFill>
            <a:srgbClr val="B6D7A8"/>
          </a:solidFill>
          <a:ln>
            <a:noFill/>
          </a:ln>
        </p:spPr>
        <p:txBody>
          <a:bodyPr anchorCtr="0" anchor="t" bIns="91425" lIns="91425" rIns="91425" tIns="91425">
            <a:noAutofit/>
          </a:bodyPr>
          <a:lstStyle/>
          <a:p>
            <a:pPr lvl="0" rtl="0">
              <a:lnSpc>
                <a:spcPct val="115000"/>
              </a:lnSpc>
              <a:spcBef>
                <a:spcPts val="0"/>
              </a:spcBef>
              <a:buClr>
                <a:schemeClr val="dk1"/>
              </a:buClr>
              <a:buSzPct val="91666"/>
              <a:buFont typeface="Arial"/>
              <a:buNone/>
            </a:pPr>
            <a:r>
              <a:rPr b="1" lang="it" sz="1200">
                <a:solidFill>
                  <a:srgbClr val="231F20"/>
                </a:solidFill>
              </a:rPr>
              <a:t>Mantenere attivi tutti i layer di protezione offerti dall’antimalware</a:t>
            </a:r>
          </a:p>
          <a:p>
            <a:pPr lvl="0" rtl="0">
              <a:lnSpc>
                <a:spcPct val="115000"/>
              </a:lnSpc>
              <a:spcBef>
                <a:spcPts val="0"/>
              </a:spcBef>
              <a:buNone/>
            </a:pPr>
            <a:br>
              <a:rPr lang="it" sz="800">
                <a:solidFill>
                  <a:srgbClr val="231F20"/>
                </a:solidFill>
              </a:rPr>
            </a:br>
            <a:r>
              <a:rPr lang="it" sz="1100">
                <a:solidFill>
                  <a:srgbClr val="231F20"/>
                </a:solidFill>
              </a:rPr>
              <a:t>Abbiamo scelto una suite antimalware potente; non decimiamo le sue armi.</a:t>
            </a:r>
            <a:br>
              <a:rPr lang="it" sz="1100">
                <a:solidFill>
                  <a:srgbClr val="231F20"/>
                </a:solidFill>
              </a:rPr>
            </a:br>
            <a:br>
              <a:rPr lang="it" sz="1100">
                <a:solidFill>
                  <a:srgbClr val="231F20"/>
                </a:solidFill>
              </a:rPr>
            </a:br>
            <a:r>
              <a:rPr lang="it" sz="1100">
                <a:solidFill>
                  <a:srgbClr val="231F20"/>
                </a:solidFill>
              </a:rPr>
              <a:t>Una moderna soluzione antimalware dispone di livelli multipli di protezione.</a:t>
            </a:r>
            <a:br>
              <a:rPr lang="it" sz="1100">
                <a:solidFill>
                  <a:srgbClr val="231F20"/>
                </a:solidFill>
              </a:rPr>
            </a:br>
            <a:r>
              <a:rPr lang="it" sz="1100">
                <a:solidFill>
                  <a:srgbClr val="231F20"/>
                </a:solidFill>
              </a:rPr>
              <a:t>Tutti contribuiscono a ridurre le possibilità di penetrazione.</a:t>
            </a:r>
            <a:br>
              <a:rPr lang="it" sz="1100">
                <a:solidFill>
                  <a:srgbClr val="231F20"/>
                </a:solidFill>
              </a:rPr>
            </a:br>
            <a:br>
              <a:rPr lang="it" sz="1100">
                <a:solidFill>
                  <a:srgbClr val="231F20"/>
                </a:solidFill>
              </a:rPr>
            </a:br>
            <a:r>
              <a:rPr lang="it" sz="1100">
                <a:solidFill>
                  <a:srgbClr val="231F20"/>
                </a:solidFill>
              </a:rPr>
              <a:t>Se ho un problema di compatibilità con un’applicazione, prima di disattivare tout cour una componente, consulto il produttore. Quasi sempre una soluzione mirata è possibile, senza rinunciare ad importante layer di protezione.</a:t>
            </a:r>
          </a:p>
        </p:txBody>
      </p:sp>
      <p:sp>
        <p:nvSpPr>
          <p:cNvPr id="307" name="Shape 307"/>
          <p:cNvSpPr/>
          <p:nvPr/>
        </p:nvSpPr>
        <p:spPr>
          <a:xfrm>
            <a:off x="1155675" y="3498725"/>
            <a:ext cx="1764000" cy="659100"/>
          </a:xfrm>
          <a:prstGeom prst="roundRect">
            <a:avLst>
              <a:gd fmla="val 16667" name="adj"/>
            </a:avLst>
          </a:prstGeom>
          <a:solidFill>
            <a:srgbClr val="274E13"/>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
        <p:nvSpPr>
          <p:cNvPr id="308" name="Shape 308"/>
          <p:cNvSpPr/>
          <p:nvPr/>
        </p:nvSpPr>
        <p:spPr>
          <a:xfrm>
            <a:off x="11556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2" name="Shape 312"/>
        <p:cNvGrpSpPr/>
        <p:nvPr/>
      </p:nvGrpSpPr>
      <p:grpSpPr>
        <a:xfrm>
          <a:off x="0" y="0"/>
          <a:ext cx="0" cy="0"/>
          <a:chOff x="0" y="0"/>
          <a:chExt cx="0" cy="0"/>
        </a:xfrm>
      </p:grpSpPr>
      <p:pic>
        <p:nvPicPr>
          <p:cNvPr id="313" name="Shape 313"/>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314" name="Shape 314"/>
          <p:cNvSpPr txBox="1"/>
          <p:nvPr/>
        </p:nvSpPr>
        <p:spPr>
          <a:xfrm>
            <a:off x="536250" y="821025"/>
            <a:ext cx="8071500" cy="5223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Antimalware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15" name="Shape 315"/>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316" name="Shape 316"/>
          <p:cNvSpPr/>
          <p:nvPr/>
        </p:nvSpPr>
        <p:spPr>
          <a:xfrm>
            <a:off x="11556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
        <p:nvSpPr>
          <p:cNvPr id="317" name="Shape 317"/>
          <p:cNvSpPr/>
          <p:nvPr/>
        </p:nvSpPr>
        <p:spPr>
          <a:xfrm>
            <a:off x="1155675" y="2279525"/>
            <a:ext cx="1764000" cy="522300"/>
          </a:xfrm>
          <a:prstGeom prst="roundRect">
            <a:avLst>
              <a:gd fmla="val 16667" name="adj"/>
            </a:avLst>
          </a:prstGeom>
          <a:solidFill>
            <a:srgbClr val="6AA84F"/>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pic>
        <p:nvPicPr>
          <p:cNvPr id="318" name="Shape 318"/>
          <p:cNvPicPr preferRelativeResize="0"/>
          <p:nvPr/>
        </p:nvPicPr>
        <p:blipFill>
          <a:blip r:embed="rId5">
            <a:alphaModFix/>
          </a:blip>
          <a:stretch>
            <a:fillRect/>
          </a:stretch>
        </p:blipFill>
        <p:spPr>
          <a:xfrm>
            <a:off x="621250" y="2965125"/>
            <a:ext cx="353700" cy="353700"/>
          </a:xfrm>
          <a:prstGeom prst="rect">
            <a:avLst/>
          </a:prstGeom>
          <a:noFill/>
          <a:ln>
            <a:noFill/>
          </a:ln>
        </p:spPr>
      </p:pic>
      <p:sp>
        <p:nvSpPr>
          <p:cNvPr id="319" name="Shape 319"/>
          <p:cNvSpPr/>
          <p:nvPr/>
        </p:nvSpPr>
        <p:spPr>
          <a:xfrm>
            <a:off x="1609075" y="2965325"/>
            <a:ext cx="1885200" cy="353700"/>
          </a:xfrm>
          <a:prstGeom prst="rect">
            <a:avLst/>
          </a:prstGeom>
          <a:solidFill>
            <a:srgbClr val="B6D7A8"/>
          </a:solidFill>
          <a:ln>
            <a:noFill/>
          </a:ln>
        </p:spPr>
        <p:txBody>
          <a:bodyPr anchorCtr="0" anchor="ctr" bIns="91425" lIns="91425" rIns="91425" tIns="91425">
            <a:noAutofit/>
          </a:bodyPr>
          <a:lstStyle/>
          <a:p>
            <a:pPr lvl="0">
              <a:spcBef>
                <a:spcPts val="0"/>
              </a:spcBef>
              <a:buNone/>
            </a:pPr>
            <a:r>
              <a:t/>
            </a:r>
            <a:endParaRPr/>
          </a:p>
        </p:txBody>
      </p:sp>
      <p:pic>
        <p:nvPicPr>
          <p:cNvPr id="320" name="Shape 320"/>
          <p:cNvPicPr preferRelativeResize="0"/>
          <p:nvPr/>
        </p:nvPicPr>
        <p:blipFill>
          <a:blip r:embed="rId5">
            <a:alphaModFix/>
          </a:blip>
          <a:stretch>
            <a:fillRect/>
          </a:stretch>
        </p:blipFill>
        <p:spPr>
          <a:xfrm>
            <a:off x="621250" y="1658075"/>
            <a:ext cx="353700" cy="353700"/>
          </a:xfrm>
          <a:prstGeom prst="rect">
            <a:avLst/>
          </a:prstGeom>
          <a:noFill/>
          <a:ln>
            <a:noFill/>
          </a:ln>
        </p:spPr>
      </p:pic>
      <p:sp>
        <p:nvSpPr>
          <p:cNvPr id="321" name="Shape 321"/>
          <p:cNvSpPr txBox="1"/>
          <p:nvPr/>
        </p:nvSpPr>
        <p:spPr>
          <a:xfrm>
            <a:off x="3401450" y="1624125"/>
            <a:ext cx="5206200" cy="2533800"/>
          </a:xfrm>
          <a:prstGeom prst="rect">
            <a:avLst/>
          </a:prstGeom>
          <a:solidFill>
            <a:srgbClr val="B6D7A8"/>
          </a:solidFill>
          <a:ln>
            <a:noFill/>
          </a:ln>
        </p:spPr>
        <p:txBody>
          <a:bodyPr anchorCtr="0" anchor="t" bIns="91425" lIns="91425" rIns="91425" tIns="91425">
            <a:noAutofit/>
          </a:bodyPr>
          <a:lstStyle/>
          <a:p>
            <a:pPr lvl="0" rtl="0">
              <a:lnSpc>
                <a:spcPct val="115000"/>
              </a:lnSpc>
              <a:spcBef>
                <a:spcPts val="0"/>
              </a:spcBef>
              <a:buClr>
                <a:schemeClr val="dk1"/>
              </a:buClr>
              <a:buSzPct val="91666"/>
              <a:buFont typeface="Arial"/>
              <a:buNone/>
            </a:pPr>
            <a:r>
              <a:rPr b="1" lang="it" sz="1200">
                <a:solidFill>
                  <a:srgbClr val="231F20"/>
                </a:solidFill>
              </a:rPr>
              <a:t>Mantenere attivi tutti i layer di protezione offerti dall’antimalware</a:t>
            </a:r>
          </a:p>
          <a:p>
            <a:pPr lvl="0" rtl="0">
              <a:lnSpc>
                <a:spcPct val="115000"/>
              </a:lnSpc>
              <a:spcBef>
                <a:spcPts val="0"/>
              </a:spcBef>
              <a:buNone/>
            </a:pPr>
            <a:br>
              <a:rPr lang="it" sz="800">
                <a:solidFill>
                  <a:srgbClr val="231F20"/>
                </a:solidFill>
              </a:rPr>
            </a:br>
            <a:r>
              <a:rPr lang="it" sz="800">
                <a:solidFill>
                  <a:srgbClr val="231F20"/>
                </a:solidFill>
              </a:rPr>
              <a:t>Abbiamo scelto una suite antimalware potente; non decimiamo le sue armi.</a:t>
            </a:r>
            <a:br>
              <a:rPr lang="it" sz="800">
                <a:solidFill>
                  <a:srgbClr val="231F20"/>
                </a:solidFill>
              </a:rPr>
            </a:br>
            <a:br>
              <a:rPr lang="it" sz="800">
                <a:solidFill>
                  <a:srgbClr val="231F20"/>
                </a:solidFill>
              </a:rPr>
            </a:br>
            <a:r>
              <a:rPr lang="it" sz="800">
                <a:solidFill>
                  <a:srgbClr val="231F20"/>
                </a:solidFill>
              </a:rPr>
              <a:t>Buona parte delle soluzioni antimalware moderne dispone di livelli multipli di protezione. Tutti contribuiscono a ridurre le possiblità di penetrazione.</a:t>
            </a:r>
            <a:br>
              <a:rPr lang="it" sz="800">
                <a:solidFill>
                  <a:srgbClr val="231F20"/>
                </a:solidFill>
              </a:rPr>
            </a:br>
            <a:br>
              <a:rPr lang="it" sz="800">
                <a:solidFill>
                  <a:srgbClr val="231F20"/>
                </a:solidFill>
              </a:rPr>
            </a:br>
            <a:r>
              <a:rPr lang="it" sz="800">
                <a:solidFill>
                  <a:srgbClr val="231F20"/>
                </a:solidFill>
              </a:rPr>
              <a:t>Se ho un problema di compatabilità con una applicazione, prima dii disattivare tout cour una componente, consulto il produttore. Quasi sempre una soluzione mirata è possibile, senza rinunciare ad importante layer di protezione.</a:t>
            </a:r>
            <a:br>
              <a:rPr lang="it" sz="800">
                <a:solidFill>
                  <a:srgbClr val="231F20"/>
                </a:solidFill>
              </a:rPr>
            </a:br>
          </a:p>
        </p:txBody>
      </p:sp>
      <p:sp>
        <p:nvSpPr>
          <p:cNvPr id="322" name="Shape 322"/>
          <p:cNvSpPr/>
          <p:nvPr/>
        </p:nvSpPr>
        <p:spPr>
          <a:xfrm>
            <a:off x="1155675" y="3498725"/>
            <a:ext cx="1764000" cy="659100"/>
          </a:xfrm>
          <a:prstGeom prst="roundRect">
            <a:avLst>
              <a:gd fmla="val 16667" name="adj"/>
            </a:avLst>
          </a:prstGeom>
          <a:solidFill>
            <a:srgbClr val="274E13"/>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
        <p:nvSpPr>
          <p:cNvPr id="323" name="Shape 323"/>
          <p:cNvSpPr/>
          <p:nvPr/>
        </p:nvSpPr>
        <p:spPr>
          <a:xfrm>
            <a:off x="11556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grpSp>
        <p:nvGrpSpPr>
          <p:cNvPr id="324" name="Shape 324"/>
          <p:cNvGrpSpPr/>
          <p:nvPr/>
        </p:nvGrpSpPr>
        <p:grpSpPr>
          <a:xfrm>
            <a:off x="3400687" y="2239317"/>
            <a:ext cx="5343242" cy="2465976"/>
            <a:chOff x="3170024" y="2467824"/>
            <a:chExt cx="5612650" cy="2646750"/>
          </a:xfrm>
        </p:grpSpPr>
        <p:pic>
          <p:nvPicPr>
            <p:cNvPr id="325" name="Shape 325"/>
            <p:cNvPicPr preferRelativeResize="0"/>
            <p:nvPr/>
          </p:nvPicPr>
          <p:blipFill>
            <a:blip r:embed="rId6">
              <a:alphaModFix/>
            </a:blip>
            <a:stretch>
              <a:fillRect/>
            </a:stretch>
          </p:blipFill>
          <p:spPr>
            <a:xfrm>
              <a:off x="3170024" y="2467824"/>
              <a:ext cx="5612650" cy="2370400"/>
            </a:xfrm>
            <a:prstGeom prst="rect">
              <a:avLst/>
            </a:prstGeom>
            <a:noFill/>
            <a:ln cap="flat" cmpd="sng" w="9525">
              <a:solidFill>
                <a:srgbClr val="FF0000"/>
              </a:solidFill>
              <a:prstDash val="solid"/>
              <a:round/>
              <a:headEnd len="med" w="med" type="none"/>
              <a:tailEnd len="med" w="med" type="none"/>
            </a:ln>
          </p:spPr>
        </p:pic>
        <p:cxnSp>
          <p:nvCxnSpPr>
            <p:cNvPr id="326" name="Shape 326"/>
            <p:cNvCxnSpPr/>
            <p:nvPr/>
          </p:nvCxnSpPr>
          <p:spPr>
            <a:xfrm flipH="1" rot="10800000">
              <a:off x="3830800" y="2589175"/>
              <a:ext cx="373200" cy="391800"/>
            </a:xfrm>
            <a:prstGeom prst="straightConnector1">
              <a:avLst/>
            </a:prstGeom>
            <a:noFill/>
            <a:ln cap="flat" cmpd="sng" w="19050">
              <a:solidFill>
                <a:srgbClr val="FF0000"/>
              </a:solidFill>
              <a:prstDash val="solid"/>
              <a:round/>
              <a:headEnd len="lg" w="lg" type="none"/>
              <a:tailEnd len="lg" w="lg" type="triangle"/>
            </a:ln>
          </p:spPr>
        </p:cxnSp>
        <p:cxnSp>
          <p:nvCxnSpPr>
            <p:cNvPr id="327" name="Shape 327"/>
            <p:cNvCxnSpPr/>
            <p:nvPr/>
          </p:nvCxnSpPr>
          <p:spPr>
            <a:xfrm flipH="1" rot="10800000">
              <a:off x="3830800" y="3732175"/>
              <a:ext cx="373200" cy="391800"/>
            </a:xfrm>
            <a:prstGeom prst="straightConnector1">
              <a:avLst/>
            </a:prstGeom>
            <a:noFill/>
            <a:ln cap="flat" cmpd="sng" w="19050">
              <a:solidFill>
                <a:srgbClr val="FF0000"/>
              </a:solidFill>
              <a:prstDash val="solid"/>
              <a:round/>
              <a:headEnd len="lg" w="lg" type="none"/>
              <a:tailEnd len="lg" w="lg" type="triangle"/>
            </a:ln>
          </p:spPr>
        </p:cxnSp>
        <p:cxnSp>
          <p:nvCxnSpPr>
            <p:cNvPr id="328" name="Shape 328"/>
            <p:cNvCxnSpPr/>
            <p:nvPr/>
          </p:nvCxnSpPr>
          <p:spPr>
            <a:xfrm flipH="1" rot="10800000">
              <a:off x="3830800" y="4722775"/>
              <a:ext cx="373200" cy="391800"/>
            </a:xfrm>
            <a:prstGeom prst="straightConnector1">
              <a:avLst/>
            </a:prstGeom>
            <a:noFill/>
            <a:ln cap="flat" cmpd="sng" w="19050">
              <a:solidFill>
                <a:srgbClr val="FF0000"/>
              </a:solidFill>
              <a:prstDash val="solid"/>
              <a:round/>
              <a:headEnd len="lg" w="lg" type="none"/>
              <a:tailEnd len="lg" w="lg" type="triangle"/>
            </a:ln>
          </p:spPr>
        </p:cxn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2" name="Shape 332"/>
        <p:cNvGrpSpPr/>
        <p:nvPr/>
      </p:nvGrpSpPr>
      <p:grpSpPr>
        <a:xfrm>
          <a:off x="0" y="0"/>
          <a:ext cx="0" cy="0"/>
          <a:chOff x="0" y="0"/>
          <a:chExt cx="0" cy="0"/>
        </a:xfrm>
      </p:grpSpPr>
      <p:pic>
        <p:nvPicPr>
          <p:cNvPr id="333" name="Shape 333"/>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334" name="Shape 334"/>
          <p:cNvSpPr txBox="1"/>
          <p:nvPr/>
        </p:nvSpPr>
        <p:spPr>
          <a:xfrm>
            <a:off x="536250" y="821025"/>
            <a:ext cx="8071500" cy="5982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Informazione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35" name="Shape 335"/>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336" name="Shape 336"/>
          <p:cNvSpPr/>
          <p:nvPr/>
        </p:nvSpPr>
        <p:spPr>
          <a:xfrm>
            <a:off x="11556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pic>
        <p:nvPicPr>
          <p:cNvPr id="337" name="Shape 337"/>
          <p:cNvPicPr preferRelativeResize="0"/>
          <p:nvPr/>
        </p:nvPicPr>
        <p:blipFill>
          <a:blip r:embed="rId5">
            <a:alphaModFix/>
          </a:blip>
          <a:stretch>
            <a:fillRect/>
          </a:stretch>
        </p:blipFill>
        <p:spPr>
          <a:xfrm>
            <a:off x="621250" y="2965125"/>
            <a:ext cx="353700" cy="353700"/>
          </a:xfrm>
          <a:prstGeom prst="rect">
            <a:avLst/>
          </a:prstGeom>
          <a:noFill/>
          <a:ln>
            <a:noFill/>
          </a:ln>
        </p:spPr>
      </p:pic>
      <p:sp>
        <p:nvSpPr>
          <p:cNvPr id="338" name="Shape 338"/>
          <p:cNvSpPr/>
          <p:nvPr/>
        </p:nvSpPr>
        <p:spPr>
          <a:xfrm>
            <a:off x="1609075" y="2279525"/>
            <a:ext cx="1885200" cy="522300"/>
          </a:xfrm>
          <a:prstGeom prst="rect">
            <a:avLst/>
          </a:prstGeom>
          <a:solidFill>
            <a:srgbClr val="B6D7A8"/>
          </a:solidFill>
          <a:ln>
            <a:noFill/>
          </a:ln>
        </p:spPr>
        <p:txBody>
          <a:bodyPr anchorCtr="0" anchor="ctr" bIns="91425" lIns="91425" rIns="91425" tIns="91425">
            <a:noAutofit/>
          </a:bodyPr>
          <a:lstStyle/>
          <a:p>
            <a:pPr lvl="0">
              <a:spcBef>
                <a:spcPts val="0"/>
              </a:spcBef>
              <a:buNone/>
            </a:pPr>
            <a:r>
              <a:t/>
            </a:r>
            <a:endParaRPr/>
          </a:p>
        </p:txBody>
      </p:sp>
      <p:pic>
        <p:nvPicPr>
          <p:cNvPr id="339" name="Shape 339"/>
          <p:cNvPicPr preferRelativeResize="0"/>
          <p:nvPr/>
        </p:nvPicPr>
        <p:blipFill>
          <a:blip r:embed="rId5">
            <a:alphaModFix/>
          </a:blip>
          <a:stretch>
            <a:fillRect/>
          </a:stretch>
        </p:blipFill>
        <p:spPr>
          <a:xfrm>
            <a:off x="621250" y="1658075"/>
            <a:ext cx="353700" cy="353700"/>
          </a:xfrm>
          <a:prstGeom prst="rect">
            <a:avLst/>
          </a:prstGeom>
          <a:noFill/>
          <a:ln>
            <a:noFill/>
          </a:ln>
        </p:spPr>
      </p:pic>
      <p:sp>
        <p:nvSpPr>
          <p:cNvPr id="340" name="Shape 340"/>
          <p:cNvSpPr txBox="1"/>
          <p:nvPr/>
        </p:nvSpPr>
        <p:spPr>
          <a:xfrm>
            <a:off x="3401450" y="1624125"/>
            <a:ext cx="5206200" cy="2533800"/>
          </a:xfrm>
          <a:prstGeom prst="rect">
            <a:avLst/>
          </a:prstGeom>
          <a:solidFill>
            <a:srgbClr val="B6D7A8"/>
          </a:solidFill>
          <a:ln>
            <a:noFill/>
          </a:ln>
        </p:spPr>
        <p:txBody>
          <a:bodyPr anchorCtr="0" anchor="t" bIns="91425" lIns="91425" rIns="91425" tIns="91425">
            <a:noAutofit/>
          </a:bodyPr>
          <a:lstStyle/>
          <a:p>
            <a:pPr lvl="0" rtl="0">
              <a:lnSpc>
                <a:spcPct val="115000"/>
              </a:lnSpc>
              <a:spcBef>
                <a:spcPts val="0"/>
              </a:spcBef>
              <a:buClr>
                <a:schemeClr val="dk1"/>
              </a:buClr>
              <a:buSzPct val="91666"/>
              <a:buFont typeface="Arial"/>
              <a:buNone/>
            </a:pPr>
            <a:r>
              <a:rPr b="1" lang="it" sz="1200">
                <a:solidFill>
                  <a:srgbClr val="231F20"/>
                </a:solidFill>
              </a:rPr>
              <a:t>Migliorare la consapevolezza degli utenti</a:t>
            </a:r>
          </a:p>
          <a:p>
            <a:pPr lvl="0" rtl="0">
              <a:lnSpc>
                <a:spcPct val="115000"/>
              </a:lnSpc>
              <a:spcBef>
                <a:spcPts val="0"/>
              </a:spcBef>
              <a:buNone/>
            </a:pPr>
            <a:r>
              <a:t/>
            </a:r>
            <a:endParaRPr sz="800">
              <a:solidFill>
                <a:srgbClr val="231F20"/>
              </a:solidFill>
            </a:endParaRPr>
          </a:p>
          <a:p>
            <a:pPr lvl="0" rtl="0">
              <a:lnSpc>
                <a:spcPct val="115000"/>
              </a:lnSpc>
              <a:spcBef>
                <a:spcPts val="0"/>
              </a:spcBef>
              <a:buClr>
                <a:schemeClr val="dk1"/>
              </a:buClr>
              <a:buSzPct val="91666"/>
              <a:buFont typeface="Arial"/>
              <a:buNone/>
            </a:pPr>
            <a:r>
              <a:rPr b="1" i="1" lang="it" sz="1200">
                <a:solidFill>
                  <a:srgbClr val="231F20"/>
                </a:solidFill>
              </a:rPr>
              <a:t>consultare prima l’amministratore di rete se</a:t>
            </a:r>
          </a:p>
          <a:p>
            <a:pPr indent="-304800" lvl="0" marL="457200" rtl="0">
              <a:lnSpc>
                <a:spcPct val="115000"/>
              </a:lnSpc>
              <a:spcBef>
                <a:spcPts val="0"/>
              </a:spcBef>
              <a:buClr>
                <a:srgbClr val="231F20"/>
              </a:buClr>
              <a:buSzPct val="100000"/>
              <a:buChar char="-"/>
            </a:pPr>
            <a:r>
              <a:rPr i="1" lang="it" sz="1200">
                <a:solidFill>
                  <a:srgbClr val="231F20"/>
                </a:solidFill>
              </a:rPr>
              <a:t>Messaggio email: </a:t>
            </a:r>
            <a:r>
              <a:rPr b="1" i="1" lang="it" sz="1200">
                <a:solidFill>
                  <a:srgbClr val="231F20"/>
                </a:solidFill>
              </a:rPr>
              <a:t>l’indirizzo mittente è sconosciuto</a:t>
            </a:r>
          </a:p>
          <a:p>
            <a:pPr indent="-304800" lvl="0" marL="457200" rtl="0">
              <a:lnSpc>
                <a:spcPct val="115000"/>
              </a:lnSpc>
              <a:spcBef>
                <a:spcPts val="0"/>
              </a:spcBef>
              <a:buClr>
                <a:srgbClr val="231F20"/>
              </a:buClr>
              <a:buSzPct val="100000"/>
              <a:buChar char="-"/>
            </a:pPr>
            <a:r>
              <a:rPr i="1" lang="it" sz="1200">
                <a:solidFill>
                  <a:srgbClr val="231F20"/>
                </a:solidFill>
              </a:rPr>
              <a:t>Allegato email: </a:t>
            </a:r>
            <a:br>
              <a:rPr i="1" lang="it" sz="1200">
                <a:solidFill>
                  <a:srgbClr val="231F20"/>
                </a:solidFill>
              </a:rPr>
            </a:br>
            <a:r>
              <a:rPr i="1" lang="it" sz="1200">
                <a:solidFill>
                  <a:srgbClr val="231F20"/>
                </a:solidFill>
              </a:rPr>
              <a:t>lo salvo e verifico l’</a:t>
            </a:r>
            <a:r>
              <a:rPr b="1" i="1" lang="it" sz="1200">
                <a:solidFill>
                  <a:srgbClr val="231F20"/>
                </a:solidFill>
              </a:rPr>
              <a:t>estensione</a:t>
            </a:r>
            <a:r>
              <a:rPr i="1" lang="it" sz="1200">
                <a:solidFill>
                  <a:srgbClr val="231F20"/>
                </a:solidFill>
              </a:rPr>
              <a:t>: </a:t>
            </a:r>
            <a:r>
              <a:rPr b="1" i="1" lang="it" sz="1200">
                <a:solidFill>
                  <a:srgbClr val="FF0000"/>
                </a:solidFill>
              </a:rPr>
              <a:t>.exe, .bat, .com, .scr, .js  = PERICOLO</a:t>
            </a:r>
          </a:p>
          <a:p>
            <a:pPr indent="-304800" lvl="0" marL="457200" rtl="0">
              <a:lnSpc>
                <a:spcPct val="115000"/>
              </a:lnSpc>
              <a:spcBef>
                <a:spcPts val="0"/>
              </a:spcBef>
              <a:buClr>
                <a:srgbClr val="231F20"/>
              </a:buClr>
              <a:buSzPct val="100000"/>
              <a:buChar char="-"/>
            </a:pPr>
            <a:r>
              <a:rPr i="1" lang="it" sz="1200">
                <a:solidFill>
                  <a:srgbClr val="231F20"/>
                </a:solidFill>
              </a:rPr>
              <a:t>File scaricato da internet: </a:t>
            </a:r>
            <a:br>
              <a:rPr i="1" lang="it" sz="1200">
                <a:solidFill>
                  <a:srgbClr val="231F20"/>
                </a:solidFill>
              </a:rPr>
            </a:br>
            <a:r>
              <a:rPr i="1" lang="it" sz="1200">
                <a:solidFill>
                  <a:srgbClr val="231F20"/>
                </a:solidFill>
              </a:rPr>
              <a:t>lo salvo e verifico l’</a:t>
            </a:r>
            <a:r>
              <a:rPr b="1" i="1" lang="it" sz="1200">
                <a:solidFill>
                  <a:srgbClr val="231F20"/>
                </a:solidFill>
              </a:rPr>
              <a:t>estensione</a:t>
            </a:r>
            <a:r>
              <a:rPr i="1" lang="it" sz="1200">
                <a:solidFill>
                  <a:srgbClr val="231F20"/>
                </a:solidFill>
              </a:rPr>
              <a:t>: </a:t>
            </a:r>
            <a:r>
              <a:rPr b="1" i="1" lang="it" sz="1200">
                <a:solidFill>
                  <a:srgbClr val="FF0000"/>
                </a:solidFill>
              </a:rPr>
              <a:t>.exe, .bat, .com, .scr, .js = PERICOLO</a:t>
            </a:r>
          </a:p>
          <a:p>
            <a:pPr lvl="0" rtl="0">
              <a:lnSpc>
                <a:spcPct val="115000"/>
              </a:lnSpc>
              <a:spcBef>
                <a:spcPts val="0"/>
              </a:spcBef>
              <a:buNone/>
            </a:pPr>
            <a:r>
              <a:rPr lang="it" sz="1200">
                <a:solidFill>
                  <a:srgbClr val="231F20"/>
                </a:solidFill>
              </a:rPr>
              <a:t>Sono nozioni elementari, semplici da trasmettere come da recepire, </a:t>
            </a:r>
            <a:br>
              <a:rPr lang="it" sz="1200">
                <a:solidFill>
                  <a:srgbClr val="231F20"/>
                </a:solidFill>
              </a:rPr>
            </a:br>
            <a:r>
              <a:rPr lang="it" sz="1200">
                <a:solidFill>
                  <a:srgbClr val="231F20"/>
                </a:solidFill>
              </a:rPr>
              <a:t>e possono ridurre di oltre l’80% il rischio di attacchi ransomware.</a:t>
            </a:r>
          </a:p>
        </p:txBody>
      </p:sp>
      <p:sp>
        <p:nvSpPr>
          <p:cNvPr id="341" name="Shape 341"/>
          <p:cNvSpPr/>
          <p:nvPr/>
        </p:nvSpPr>
        <p:spPr>
          <a:xfrm>
            <a:off x="1155675" y="3498725"/>
            <a:ext cx="1764000" cy="659100"/>
          </a:xfrm>
          <a:prstGeom prst="roundRect">
            <a:avLst>
              <a:gd fmla="val 16667" name="adj"/>
            </a:avLst>
          </a:prstGeom>
          <a:solidFill>
            <a:srgbClr val="274E13"/>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
        <p:nvSpPr>
          <p:cNvPr id="342" name="Shape 342"/>
          <p:cNvSpPr/>
          <p:nvPr/>
        </p:nvSpPr>
        <p:spPr>
          <a:xfrm>
            <a:off x="11556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343" name="Shape 343"/>
          <p:cNvSpPr/>
          <p:nvPr/>
        </p:nvSpPr>
        <p:spPr>
          <a:xfrm>
            <a:off x="1155675" y="2279525"/>
            <a:ext cx="1764000" cy="522300"/>
          </a:xfrm>
          <a:prstGeom prst="roundRect">
            <a:avLst>
              <a:gd fmla="val 16667" name="adj"/>
            </a:avLst>
          </a:prstGeom>
          <a:solidFill>
            <a:srgbClr val="6AA84F"/>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7" name="Shape 347"/>
        <p:cNvGrpSpPr/>
        <p:nvPr/>
      </p:nvGrpSpPr>
      <p:grpSpPr>
        <a:xfrm>
          <a:off x="0" y="0"/>
          <a:ext cx="0" cy="0"/>
          <a:chOff x="0" y="0"/>
          <a:chExt cx="0" cy="0"/>
        </a:xfrm>
      </p:grpSpPr>
      <p:pic>
        <p:nvPicPr>
          <p:cNvPr id="348" name="Shape 348"/>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349" name="Shape 349"/>
          <p:cNvSpPr txBox="1"/>
          <p:nvPr/>
        </p:nvSpPr>
        <p:spPr>
          <a:xfrm>
            <a:off x="536250" y="821025"/>
            <a:ext cx="8071500" cy="5223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Ridurre il rischio - controllare l’accesso alle risorse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50" name="Shape 350"/>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351" name="Shape 351"/>
          <p:cNvPicPr preferRelativeResize="0"/>
          <p:nvPr/>
        </p:nvPicPr>
        <p:blipFill>
          <a:blip r:embed="rId5">
            <a:alphaModFix/>
          </a:blip>
          <a:stretch>
            <a:fillRect/>
          </a:stretch>
        </p:blipFill>
        <p:spPr>
          <a:xfrm>
            <a:off x="621250" y="2965125"/>
            <a:ext cx="353700" cy="353700"/>
          </a:xfrm>
          <a:prstGeom prst="rect">
            <a:avLst/>
          </a:prstGeom>
          <a:noFill/>
          <a:ln>
            <a:noFill/>
          </a:ln>
        </p:spPr>
      </p:pic>
      <p:sp>
        <p:nvSpPr>
          <p:cNvPr id="352" name="Shape 352"/>
          <p:cNvSpPr/>
          <p:nvPr/>
        </p:nvSpPr>
        <p:spPr>
          <a:xfrm>
            <a:off x="1609075" y="1640525"/>
            <a:ext cx="1885200" cy="459000"/>
          </a:xfrm>
          <a:prstGeom prst="rect">
            <a:avLst/>
          </a:prstGeom>
          <a:solidFill>
            <a:srgbClr val="B6D7A8"/>
          </a:solidFill>
          <a:ln>
            <a:noFill/>
          </a:ln>
        </p:spPr>
        <p:txBody>
          <a:bodyPr anchorCtr="0" anchor="ctr" bIns="91425" lIns="91425" rIns="91425" tIns="91425">
            <a:noAutofit/>
          </a:bodyPr>
          <a:lstStyle/>
          <a:p>
            <a:pPr lvl="0">
              <a:spcBef>
                <a:spcPts val="0"/>
              </a:spcBef>
              <a:buNone/>
            </a:pPr>
            <a:r>
              <a:t/>
            </a:r>
            <a:endParaRPr/>
          </a:p>
        </p:txBody>
      </p:sp>
      <p:pic>
        <p:nvPicPr>
          <p:cNvPr id="353" name="Shape 353"/>
          <p:cNvPicPr preferRelativeResize="0"/>
          <p:nvPr/>
        </p:nvPicPr>
        <p:blipFill>
          <a:blip r:embed="rId5">
            <a:alphaModFix/>
          </a:blip>
          <a:stretch>
            <a:fillRect/>
          </a:stretch>
        </p:blipFill>
        <p:spPr>
          <a:xfrm>
            <a:off x="621250" y="1658075"/>
            <a:ext cx="353700" cy="353700"/>
          </a:xfrm>
          <a:prstGeom prst="rect">
            <a:avLst/>
          </a:prstGeom>
          <a:noFill/>
          <a:ln>
            <a:noFill/>
          </a:ln>
        </p:spPr>
      </p:pic>
      <p:sp>
        <p:nvSpPr>
          <p:cNvPr id="354" name="Shape 354"/>
          <p:cNvSpPr txBox="1"/>
          <p:nvPr/>
        </p:nvSpPr>
        <p:spPr>
          <a:xfrm>
            <a:off x="3401450" y="1640525"/>
            <a:ext cx="5206200" cy="2517300"/>
          </a:xfrm>
          <a:prstGeom prst="rect">
            <a:avLst/>
          </a:prstGeom>
          <a:solidFill>
            <a:srgbClr val="B6D7A8"/>
          </a:solidFill>
          <a:ln>
            <a:noFill/>
          </a:ln>
        </p:spPr>
        <p:txBody>
          <a:bodyPr anchorCtr="0" anchor="t" bIns="91425" lIns="91425" rIns="91425" tIns="91425">
            <a:noAutofit/>
          </a:bodyPr>
          <a:lstStyle/>
          <a:p>
            <a:pPr lvl="0" rtl="0">
              <a:lnSpc>
                <a:spcPct val="115000"/>
              </a:lnSpc>
              <a:spcBef>
                <a:spcPts val="0"/>
              </a:spcBef>
              <a:buNone/>
            </a:pPr>
            <a:r>
              <a:rPr b="1" lang="it" sz="1200">
                <a:solidFill>
                  <a:srgbClr val="231F20"/>
                </a:solidFill>
              </a:rPr>
              <a:t>Limitare l’accesso alle risorse</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i="1" lang="it" sz="800">
                <a:solidFill>
                  <a:srgbClr val="231F20"/>
                </a:solidFill>
              </a:rPr>
              <a:t>Facciamo davvero </a:t>
            </a:r>
            <a:r>
              <a:rPr b="1" i="1" lang="it" sz="800">
                <a:solidFill>
                  <a:srgbClr val="231F20"/>
                </a:solidFill>
              </a:rPr>
              <a:t>sicurezza</a:t>
            </a:r>
            <a:r>
              <a:rPr i="1" lang="it" sz="800">
                <a:solidFill>
                  <a:srgbClr val="231F20"/>
                </a:solidFill>
              </a:rPr>
              <a:t> solo quando concediamo l’</a:t>
            </a:r>
            <a:r>
              <a:rPr b="1" i="1" lang="it" sz="800">
                <a:solidFill>
                  <a:srgbClr val="231F20"/>
                </a:solidFill>
              </a:rPr>
              <a:t>accesso</a:t>
            </a:r>
            <a:r>
              <a:rPr i="1" lang="it" sz="800">
                <a:solidFill>
                  <a:srgbClr val="231F20"/>
                </a:solidFill>
              </a:rPr>
              <a:t> esclusivamente a </a:t>
            </a:r>
            <a:r>
              <a:rPr b="1" i="1" lang="it" sz="800">
                <a:solidFill>
                  <a:srgbClr val="231F20"/>
                </a:solidFill>
              </a:rPr>
              <a:t>risorse note</a:t>
            </a:r>
            <a:r>
              <a:rPr i="1" lang="it" sz="800">
                <a:solidFill>
                  <a:srgbClr val="231F20"/>
                </a:solidFill>
              </a:rPr>
              <a:t>.</a:t>
            </a:r>
          </a:p>
          <a:p>
            <a:pPr lvl="0" rtl="0">
              <a:lnSpc>
                <a:spcPct val="115000"/>
              </a:lnSpc>
              <a:spcBef>
                <a:spcPts val="0"/>
              </a:spcBef>
              <a:buNone/>
            </a:pPr>
            <a:r>
              <a:rPr i="1" lang="it" sz="800">
                <a:solidFill>
                  <a:srgbClr val="231F20"/>
                </a:solidFill>
              </a:rPr>
              <a:t>Concedendo l’accesso a risorse sconosciute e non funzionali ai propri scopi, </a:t>
            </a:r>
            <a:br>
              <a:rPr i="1" lang="it" sz="800">
                <a:solidFill>
                  <a:srgbClr val="231F20"/>
                </a:solidFill>
              </a:rPr>
            </a:br>
            <a:r>
              <a:rPr i="1" lang="it" sz="800">
                <a:solidFill>
                  <a:srgbClr val="231F20"/>
                </a:solidFill>
              </a:rPr>
              <a:t>un’azienda corre un rischio, dal  quale non trae alcun beneficio.</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rPr b="1" lang="it" sz="800">
                <a:solidFill>
                  <a:srgbClr val="231F20"/>
                </a:solidFill>
              </a:rPr>
              <a:t>User</a:t>
            </a:r>
            <a:r>
              <a:rPr b="1" lang="it" sz="800">
                <a:solidFill>
                  <a:srgbClr val="231F20"/>
                </a:solidFill>
              </a:rPr>
              <a:t> Control</a:t>
            </a:r>
          </a:p>
          <a:p>
            <a:pPr lvl="0" rtl="0">
              <a:lnSpc>
                <a:spcPct val="115000"/>
              </a:lnSpc>
              <a:spcBef>
                <a:spcPts val="0"/>
              </a:spcBef>
              <a:buNone/>
            </a:pPr>
            <a:r>
              <a:rPr lang="it" sz="800">
                <a:solidFill>
                  <a:srgbClr val="231F20"/>
                </a:solidFill>
              </a:rPr>
              <a:t>Definire gli indirizzi o le categorie di siti web accessibili. </a:t>
            </a:r>
            <a:r>
              <a:rPr b="1" lang="it" sz="800">
                <a:solidFill>
                  <a:srgbClr val="231F20"/>
                </a:solidFill>
              </a:rPr>
              <a:t>GZ Content Control-&gt;W</a:t>
            </a:r>
            <a:r>
              <a:rPr b="1" lang="it" sz="800">
                <a:solidFill>
                  <a:srgbClr val="231F20"/>
                </a:solidFill>
              </a:rPr>
              <a:t>eb</a:t>
            </a:r>
            <a:br>
              <a:rPr lang="it" sz="800">
                <a:solidFill>
                  <a:srgbClr val="231F20"/>
                </a:solidFill>
              </a:rPr>
            </a:br>
            <a:r>
              <a:rPr lang="it" sz="800">
                <a:solidFill>
                  <a:srgbClr val="231F20"/>
                </a:solidFill>
              </a:rPr>
              <a:t>Bloccare i software che possono veicolare rischi (client chat, Skype, etc) </a:t>
            </a:r>
            <a:r>
              <a:rPr b="1" lang="it" sz="800">
                <a:solidFill>
                  <a:srgbClr val="231F20"/>
                </a:solidFill>
              </a:rPr>
              <a:t>GZ Content Control-&gt;Application</a:t>
            </a:r>
          </a:p>
          <a:p>
            <a:pPr lvl="0" rtl="0">
              <a:lnSpc>
                <a:spcPct val="115000"/>
              </a:lnSpc>
              <a:spcBef>
                <a:spcPts val="0"/>
              </a:spcBef>
              <a:buNone/>
            </a:pPr>
            <a:r>
              <a:t/>
            </a:r>
            <a:endParaRPr b="1" sz="800">
              <a:solidFill>
                <a:srgbClr val="231F20"/>
              </a:solidFill>
            </a:endParaRPr>
          </a:p>
          <a:p>
            <a:pPr lvl="0" rtl="0">
              <a:lnSpc>
                <a:spcPct val="115000"/>
              </a:lnSpc>
              <a:spcBef>
                <a:spcPts val="0"/>
              </a:spcBef>
              <a:buNone/>
            </a:pPr>
            <a:r>
              <a:rPr b="1" lang="it" sz="800">
                <a:solidFill>
                  <a:srgbClr val="231F20"/>
                </a:solidFill>
              </a:rPr>
              <a:t>Mail Control</a:t>
            </a:r>
          </a:p>
          <a:p>
            <a:pPr lvl="0" rtl="0">
              <a:lnSpc>
                <a:spcPct val="115000"/>
              </a:lnSpc>
              <a:spcBef>
                <a:spcPts val="0"/>
              </a:spcBef>
              <a:buNone/>
            </a:pPr>
            <a:r>
              <a:rPr lang="it" sz="800">
                <a:solidFill>
                  <a:srgbClr val="231F20"/>
                </a:solidFill>
              </a:rPr>
              <a:t>Drop di allegati eseguibili </a:t>
            </a:r>
            <a:r>
              <a:rPr b="1" lang="it" sz="800">
                <a:solidFill>
                  <a:srgbClr val="231F20"/>
                </a:solidFill>
              </a:rPr>
              <a:t>GZ Exchange Protection-&gt;Content Control</a:t>
            </a:r>
            <a:br>
              <a:rPr lang="it" sz="800">
                <a:solidFill>
                  <a:srgbClr val="231F20"/>
                </a:solidFill>
              </a:rPr>
            </a:br>
            <a:r>
              <a:rPr lang="it" sz="800">
                <a:solidFill>
                  <a:srgbClr val="231F20"/>
                </a:solidFill>
              </a:rPr>
              <a:t>Drop di mittenti sconosciuti </a:t>
            </a:r>
            <a:r>
              <a:rPr b="1" lang="it" sz="800">
                <a:solidFill>
                  <a:srgbClr val="231F20"/>
                </a:solidFill>
              </a:rPr>
              <a:t>GZ Exchange Protection-&gt;Content Control</a:t>
            </a:r>
            <a:br>
              <a:rPr lang="it" sz="800">
                <a:solidFill>
                  <a:srgbClr val="231F20"/>
                </a:solidFill>
              </a:rPr>
            </a:br>
            <a:r>
              <a:rPr lang="it" sz="800">
                <a:solidFill>
                  <a:srgbClr val="231F20"/>
                </a:solidFill>
              </a:rPr>
              <a:t>Drop dello SPAM </a:t>
            </a:r>
            <a:r>
              <a:rPr b="1" lang="it" sz="800">
                <a:solidFill>
                  <a:srgbClr val="231F20"/>
                </a:solidFill>
              </a:rPr>
              <a:t>GZ Exchange Protection-&gt;Antispam</a:t>
            </a:r>
            <a:br>
              <a:rPr lang="it" sz="800">
                <a:solidFill>
                  <a:srgbClr val="231F20"/>
                </a:solidFill>
              </a:rPr>
            </a:br>
            <a:br>
              <a:rPr lang="it" sz="800">
                <a:solidFill>
                  <a:srgbClr val="231F20"/>
                </a:solidFill>
              </a:rPr>
            </a:br>
            <a:r>
              <a:rPr b="1" lang="it" sz="800">
                <a:solidFill>
                  <a:srgbClr val="231F20"/>
                </a:solidFill>
              </a:rPr>
              <a:t>Autorizzazioni specifiche sulle cartelle di rete</a:t>
            </a:r>
          </a:p>
        </p:txBody>
      </p:sp>
      <p:sp>
        <p:nvSpPr>
          <p:cNvPr id="355" name="Shape 355"/>
          <p:cNvSpPr/>
          <p:nvPr/>
        </p:nvSpPr>
        <p:spPr>
          <a:xfrm>
            <a:off x="1155675" y="3498725"/>
            <a:ext cx="1764000" cy="659100"/>
          </a:xfrm>
          <a:prstGeom prst="roundRect">
            <a:avLst>
              <a:gd fmla="val 16667" name="adj"/>
            </a:avLst>
          </a:prstGeom>
          <a:solidFill>
            <a:srgbClr val="274E13"/>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Data Protection</a:t>
            </a:r>
            <a:br>
              <a:rPr b="1" lang="it">
                <a:solidFill>
                  <a:srgbClr val="FFFFFF"/>
                </a:solidFill>
              </a:rPr>
            </a:br>
            <a:r>
              <a:rPr b="1" lang="it">
                <a:solidFill>
                  <a:srgbClr val="FFFFFF"/>
                </a:solidFill>
              </a:rPr>
              <a:t>backup/restore,</a:t>
            </a:r>
            <a:br>
              <a:rPr b="1" lang="it">
                <a:solidFill>
                  <a:srgbClr val="FFFFFF"/>
                </a:solidFill>
              </a:rPr>
            </a:br>
            <a:r>
              <a:rPr b="1" lang="it">
                <a:solidFill>
                  <a:srgbClr val="FFFFFF"/>
                </a:solidFill>
              </a:rPr>
              <a:t>disaster recovery</a:t>
            </a:r>
          </a:p>
        </p:txBody>
      </p:sp>
      <p:sp>
        <p:nvSpPr>
          <p:cNvPr id="356" name="Shape 356"/>
          <p:cNvSpPr/>
          <p:nvPr/>
        </p:nvSpPr>
        <p:spPr>
          <a:xfrm>
            <a:off x="1155675" y="2965325"/>
            <a:ext cx="1764000" cy="353700"/>
          </a:xfrm>
          <a:prstGeom prst="roundRect">
            <a:avLst>
              <a:gd fmla="val 16667" name="adj"/>
            </a:avLst>
          </a:prstGeom>
          <a:solidFill>
            <a:srgbClr val="38761D"/>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FFFFF"/>
                </a:solidFill>
              </a:rPr>
              <a:t>Antimalware</a:t>
            </a:r>
          </a:p>
        </p:txBody>
      </p:sp>
      <p:sp>
        <p:nvSpPr>
          <p:cNvPr id="357" name="Shape 357"/>
          <p:cNvSpPr/>
          <p:nvPr/>
        </p:nvSpPr>
        <p:spPr>
          <a:xfrm>
            <a:off x="1155675" y="2279525"/>
            <a:ext cx="1764000" cy="522300"/>
          </a:xfrm>
          <a:prstGeom prst="roundRect">
            <a:avLst>
              <a:gd fmla="val 16667" name="adj"/>
            </a:avLst>
          </a:prstGeom>
          <a:solidFill>
            <a:srgbClr val="6AA84F"/>
          </a:solidFill>
          <a:ln cap="flat" cmpd="sng" w="9525">
            <a:solidFill>
              <a:srgbClr val="FFFFFF"/>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Consapevolezza degli utenti</a:t>
            </a:r>
          </a:p>
        </p:txBody>
      </p:sp>
      <p:sp>
        <p:nvSpPr>
          <p:cNvPr id="358" name="Shape 358"/>
          <p:cNvSpPr/>
          <p:nvPr/>
        </p:nvSpPr>
        <p:spPr>
          <a:xfrm>
            <a:off x="1155675" y="1624125"/>
            <a:ext cx="1764000" cy="475500"/>
          </a:xfrm>
          <a:prstGeom prst="roundRect">
            <a:avLst>
              <a:gd fmla="val 16667" name="adj"/>
            </a:avLst>
          </a:prstGeom>
          <a:solidFill>
            <a:srgbClr val="93C47D"/>
          </a:solidFill>
          <a:ln cap="flat" cmpd="sng" w="9525">
            <a:solidFill>
              <a:srgbClr val="F3F3F3"/>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b="1" lang="it">
                <a:solidFill>
                  <a:srgbClr val="F3F3F3"/>
                </a:solidFill>
              </a:rPr>
              <a:t>Mail Control </a:t>
            </a:r>
            <a:br>
              <a:rPr b="1" lang="it">
                <a:solidFill>
                  <a:srgbClr val="F3F3F3"/>
                </a:solidFill>
              </a:rPr>
            </a:br>
            <a:r>
              <a:rPr b="1" lang="it">
                <a:solidFill>
                  <a:srgbClr val="F3F3F3"/>
                </a:solidFill>
              </a:rPr>
              <a:t>User Control</a:t>
            </a: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2" name="Shape 362"/>
        <p:cNvGrpSpPr/>
        <p:nvPr/>
      </p:nvGrpSpPr>
      <p:grpSpPr>
        <a:xfrm>
          <a:off x="0" y="0"/>
          <a:ext cx="0" cy="0"/>
          <a:chOff x="0" y="0"/>
          <a:chExt cx="0" cy="0"/>
        </a:xfrm>
      </p:grpSpPr>
      <p:pic>
        <p:nvPicPr>
          <p:cNvPr id="363" name="Shape 363"/>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364" name="Shape 364"/>
          <p:cNvSpPr txBox="1"/>
          <p:nvPr/>
        </p:nvSpPr>
        <p:spPr>
          <a:xfrm>
            <a:off x="585900" y="90122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GravityZone - Web Access Control</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65" name="Shape 365"/>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366" name="Shape 366"/>
          <p:cNvPicPr preferRelativeResize="0"/>
          <p:nvPr/>
        </p:nvPicPr>
        <p:blipFill>
          <a:blip r:embed="rId5">
            <a:alphaModFix/>
          </a:blip>
          <a:stretch>
            <a:fillRect/>
          </a:stretch>
        </p:blipFill>
        <p:spPr>
          <a:xfrm>
            <a:off x="585899" y="1482672"/>
            <a:ext cx="4420925" cy="1043949"/>
          </a:xfrm>
          <a:prstGeom prst="rect">
            <a:avLst/>
          </a:prstGeom>
          <a:noFill/>
          <a:ln cap="flat" cmpd="sng" w="19050">
            <a:solidFill>
              <a:schemeClr val="dk2"/>
            </a:solidFill>
            <a:prstDash val="solid"/>
            <a:round/>
            <a:headEnd len="med" w="med" type="none"/>
            <a:tailEnd len="med" w="med" type="none"/>
          </a:ln>
        </p:spPr>
      </p:pic>
      <p:pic>
        <p:nvPicPr>
          <p:cNvPr id="367" name="Shape 367"/>
          <p:cNvPicPr preferRelativeResize="0"/>
          <p:nvPr/>
        </p:nvPicPr>
        <p:blipFill>
          <a:blip r:embed="rId6">
            <a:alphaModFix/>
          </a:blip>
          <a:stretch>
            <a:fillRect/>
          </a:stretch>
        </p:blipFill>
        <p:spPr>
          <a:xfrm>
            <a:off x="5676924" y="1482675"/>
            <a:ext cx="2899849" cy="3237475"/>
          </a:xfrm>
          <a:prstGeom prst="rect">
            <a:avLst/>
          </a:prstGeom>
          <a:noFill/>
          <a:ln cap="flat" cmpd="sng" w="19050">
            <a:solidFill>
              <a:srgbClr val="666666"/>
            </a:solidFill>
            <a:prstDash val="solid"/>
            <a:round/>
            <a:headEnd len="med" w="med" type="none"/>
            <a:tailEnd len="med" w="med" type="none"/>
          </a:ln>
        </p:spPr>
      </p:pic>
      <p:pic>
        <p:nvPicPr>
          <p:cNvPr id="368" name="Shape 368"/>
          <p:cNvPicPr preferRelativeResize="0"/>
          <p:nvPr/>
        </p:nvPicPr>
        <p:blipFill>
          <a:blip r:embed="rId7">
            <a:alphaModFix/>
          </a:blip>
          <a:stretch>
            <a:fillRect/>
          </a:stretch>
        </p:blipFill>
        <p:spPr>
          <a:xfrm>
            <a:off x="585900" y="2810875"/>
            <a:ext cx="3885499" cy="2000850"/>
          </a:xfrm>
          <a:prstGeom prst="rect">
            <a:avLst/>
          </a:prstGeom>
          <a:noFill/>
          <a:ln cap="flat" cmpd="sng" w="19050">
            <a:solidFill>
              <a:schemeClr val="dk2"/>
            </a:solidFill>
            <a:prstDash val="solid"/>
            <a:round/>
            <a:headEnd len="med" w="med" type="none"/>
            <a:tailEnd len="med" w="med" type="none"/>
          </a:ln>
        </p:spPr>
      </p:pic>
      <p:cxnSp>
        <p:nvCxnSpPr>
          <p:cNvPr id="369" name="Shape 369"/>
          <p:cNvCxnSpPr>
            <a:stCxn id="366" idx="3"/>
          </p:cNvCxnSpPr>
          <p:nvPr/>
        </p:nvCxnSpPr>
        <p:spPr>
          <a:xfrm>
            <a:off x="5006824" y="2004647"/>
            <a:ext cx="648000" cy="0"/>
          </a:xfrm>
          <a:prstGeom prst="straightConnector1">
            <a:avLst/>
          </a:prstGeom>
          <a:noFill/>
          <a:ln cap="flat" cmpd="sng" w="19050">
            <a:solidFill>
              <a:srgbClr val="0000FF"/>
            </a:solidFill>
            <a:prstDash val="solid"/>
            <a:round/>
            <a:headEnd len="lg" w="lg" type="none"/>
            <a:tailEnd len="lg" w="lg" type="triangle"/>
          </a:ln>
        </p:spPr>
      </p:cxnSp>
      <p:cxnSp>
        <p:nvCxnSpPr>
          <p:cNvPr id="370" name="Shape 370"/>
          <p:cNvCxnSpPr/>
          <p:nvPr/>
        </p:nvCxnSpPr>
        <p:spPr>
          <a:xfrm>
            <a:off x="2710750" y="2526612"/>
            <a:ext cx="5400" cy="287700"/>
          </a:xfrm>
          <a:prstGeom prst="straightConnector1">
            <a:avLst/>
          </a:prstGeom>
          <a:noFill/>
          <a:ln cap="flat" cmpd="sng" w="19050">
            <a:solidFill>
              <a:srgbClr val="0000FF"/>
            </a:solidFill>
            <a:prstDash val="solid"/>
            <a:round/>
            <a:headEnd len="lg" w="lg" type="none"/>
            <a:tailEnd len="lg" w="lg" type="triangle"/>
          </a:ln>
        </p:spPr>
      </p:cxn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4" name="Shape 374"/>
        <p:cNvGrpSpPr/>
        <p:nvPr/>
      </p:nvGrpSpPr>
      <p:grpSpPr>
        <a:xfrm>
          <a:off x="0" y="0"/>
          <a:ext cx="0" cy="0"/>
          <a:chOff x="0" y="0"/>
          <a:chExt cx="0" cy="0"/>
        </a:xfrm>
      </p:grpSpPr>
      <p:pic>
        <p:nvPicPr>
          <p:cNvPr id="375" name="Shape 375"/>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376" name="Shape 376"/>
          <p:cNvSpPr txBox="1"/>
          <p:nvPr/>
        </p:nvSpPr>
        <p:spPr>
          <a:xfrm>
            <a:off x="585900" y="90122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GravityZone - Application Control</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77" name="Shape 377"/>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378" name="Shape 378"/>
          <p:cNvPicPr preferRelativeResize="0"/>
          <p:nvPr/>
        </p:nvPicPr>
        <p:blipFill>
          <a:blip r:embed="rId5">
            <a:alphaModFix/>
          </a:blip>
          <a:stretch>
            <a:fillRect/>
          </a:stretch>
        </p:blipFill>
        <p:spPr>
          <a:xfrm>
            <a:off x="585887" y="1751862"/>
            <a:ext cx="1952625" cy="1933575"/>
          </a:xfrm>
          <a:prstGeom prst="rect">
            <a:avLst/>
          </a:prstGeom>
          <a:noFill/>
          <a:ln cap="flat" cmpd="sng" w="19050">
            <a:solidFill>
              <a:schemeClr val="dk2"/>
            </a:solidFill>
            <a:prstDash val="solid"/>
            <a:round/>
            <a:headEnd len="med" w="med" type="none"/>
            <a:tailEnd len="med" w="med" type="none"/>
          </a:ln>
        </p:spPr>
      </p:pic>
      <p:pic>
        <p:nvPicPr>
          <p:cNvPr id="379" name="Shape 379"/>
          <p:cNvPicPr preferRelativeResize="0"/>
          <p:nvPr/>
        </p:nvPicPr>
        <p:blipFill>
          <a:blip r:embed="rId6">
            <a:alphaModFix/>
          </a:blip>
          <a:stretch>
            <a:fillRect/>
          </a:stretch>
        </p:blipFill>
        <p:spPr>
          <a:xfrm>
            <a:off x="2912775" y="2041425"/>
            <a:ext cx="5792301" cy="1627975"/>
          </a:xfrm>
          <a:prstGeom prst="rect">
            <a:avLst/>
          </a:prstGeom>
          <a:noFill/>
          <a:ln cap="flat" cmpd="sng" w="19050">
            <a:solidFill>
              <a:schemeClr val="dk2"/>
            </a:solidFill>
            <a:prstDash val="solid"/>
            <a:round/>
            <a:headEnd len="med" w="med" type="none"/>
            <a:tailEnd len="med" w="med" type="none"/>
          </a:ln>
        </p:spPr>
      </p:pic>
      <p:cxnSp>
        <p:nvCxnSpPr>
          <p:cNvPr id="380" name="Shape 380"/>
          <p:cNvCxnSpPr/>
          <p:nvPr/>
        </p:nvCxnSpPr>
        <p:spPr>
          <a:xfrm flipH="1" rot="10800000">
            <a:off x="2563875" y="3452400"/>
            <a:ext cx="348900" cy="7800"/>
          </a:xfrm>
          <a:prstGeom prst="straightConnector1">
            <a:avLst/>
          </a:prstGeom>
          <a:noFill/>
          <a:ln cap="flat" cmpd="sng" w="19050">
            <a:solidFill>
              <a:srgbClr val="0000FF"/>
            </a:solidFill>
            <a:prstDash val="solid"/>
            <a:round/>
            <a:headEnd len="lg" w="lg" type="none"/>
            <a:tailEnd len="lg" w="lg"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 name="Shape 69"/>
        <p:cNvGrpSpPr/>
        <p:nvPr/>
      </p:nvGrpSpPr>
      <p:grpSpPr>
        <a:xfrm>
          <a:off x="0" y="0"/>
          <a:ext cx="0" cy="0"/>
          <a:chOff x="0" y="0"/>
          <a:chExt cx="0" cy="0"/>
        </a:xfrm>
      </p:grpSpPr>
      <p:pic>
        <p:nvPicPr>
          <p:cNvPr id="70" name="Shape 70"/>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71" name="Shape 71"/>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72" name="Shape 72"/>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50000"/>
              </a:lnSpc>
              <a:spcBef>
                <a:spcPts val="0"/>
              </a:spcBef>
              <a:buNone/>
            </a:pPr>
            <a:r>
              <a:rPr b="1" lang="it">
                <a:solidFill>
                  <a:srgbClr val="6B6B6B"/>
                </a:solidFill>
              </a:rPr>
              <a:t>GravityZone SMB ed Enterprise  update del 24 settembre 2016</a:t>
            </a:r>
          </a:p>
          <a:p>
            <a:pPr lvl="0" rtl="0">
              <a:lnSpc>
                <a:spcPct val="150000"/>
              </a:lnSpc>
              <a:spcBef>
                <a:spcPts val="0"/>
              </a:spcBef>
              <a:buClr>
                <a:schemeClr val="dk1"/>
              </a:buClr>
              <a:buSzPct val="122222"/>
              <a:buFont typeface="Arial"/>
              <a:buNone/>
            </a:pPr>
            <a:r>
              <a:rPr b="1" lang="it" sz="900">
                <a:solidFill>
                  <a:srgbClr val="6B6B6B"/>
                </a:solidFill>
              </a:rPr>
              <a:t>Sicurezza (features disponibili con BEST  6.2.10.829 e successive)</a:t>
            </a:r>
          </a:p>
          <a:p>
            <a:pPr indent="-285750" lvl="0" marL="457200" rtl="0">
              <a:lnSpc>
                <a:spcPct val="115000"/>
              </a:lnSpc>
              <a:spcBef>
                <a:spcPts val="0"/>
              </a:spcBef>
              <a:buClr>
                <a:srgbClr val="6B6B6B"/>
              </a:buClr>
              <a:buSzPct val="100000"/>
            </a:pPr>
            <a:r>
              <a:rPr b="1" lang="it" sz="900">
                <a:solidFill>
                  <a:srgbClr val="6B6B6B"/>
                </a:solidFill>
              </a:rPr>
              <a:t>Introdotto Anti-Ransomware vaccine (solo Windows)</a:t>
            </a:r>
            <a:r>
              <a:rPr lang="it" sz="900">
                <a:solidFill>
                  <a:srgbClr val="6B6B6B"/>
                </a:solidFill>
              </a:rPr>
              <a:t> </a:t>
            </a:r>
            <a:br>
              <a:rPr lang="it" sz="900">
                <a:solidFill>
                  <a:srgbClr val="6B6B6B"/>
                </a:solidFill>
              </a:rPr>
            </a:br>
            <a:r>
              <a:rPr lang="it" sz="900">
                <a:solidFill>
                  <a:srgbClr val="6B6B6B"/>
                </a:solidFill>
              </a:rPr>
              <a:t>Ora è possibile immunizzare gli enpoint nei confronti dei ransomware conosciuti, </a:t>
            </a:r>
            <a:br>
              <a:rPr lang="it" sz="900">
                <a:solidFill>
                  <a:srgbClr val="6B6B6B"/>
                </a:solidFill>
              </a:rPr>
            </a:br>
            <a:r>
              <a:rPr lang="it" sz="900">
                <a:solidFill>
                  <a:srgbClr val="6B6B6B"/>
                </a:solidFill>
              </a:rPr>
              <a:t>abilitando questa opzione nella sezione Antimalware &gt; On-Access delle policy</a:t>
            </a:r>
          </a:p>
          <a:p>
            <a:pPr indent="-285750" lvl="0" marL="457200" rtl="0">
              <a:lnSpc>
                <a:spcPct val="115000"/>
              </a:lnSpc>
              <a:spcBef>
                <a:spcPts val="0"/>
              </a:spcBef>
              <a:buClr>
                <a:srgbClr val="6B6B6B"/>
              </a:buClr>
              <a:buSzPct val="100000"/>
            </a:pPr>
            <a:r>
              <a:rPr lang="it" sz="900">
                <a:solidFill>
                  <a:srgbClr val="6B6B6B"/>
                </a:solidFill>
              </a:rPr>
              <a:t>Introdotto un </a:t>
            </a:r>
            <a:r>
              <a:rPr b="1" lang="it" sz="900">
                <a:solidFill>
                  <a:srgbClr val="6B6B6B"/>
                </a:solidFill>
              </a:rPr>
              <a:t>nuovo set di tecniche Anti-Exploit</a:t>
            </a:r>
            <a:r>
              <a:rPr lang="it" sz="900">
                <a:solidFill>
                  <a:srgbClr val="6B6B6B"/>
                </a:solidFill>
              </a:rPr>
              <a:t> in Active Threat Control </a:t>
            </a:r>
            <a:br>
              <a:rPr lang="it" sz="900">
                <a:solidFill>
                  <a:srgbClr val="6B6B6B"/>
                </a:solidFill>
              </a:rPr>
            </a:br>
            <a:r>
              <a:rPr lang="it" sz="900">
                <a:solidFill>
                  <a:srgbClr val="6B6B6B"/>
                </a:solidFill>
              </a:rPr>
              <a:t>Progettata per affrontare exploit avanzati e potenti, su cui si basano gli attacchi mirati ,per penetrare le infrastrutture.</a:t>
            </a:r>
          </a:p>
          <a:p>
            <a:pPr lvl="0" rtl="0">
              <a:lnSpc>
                <a:spcPct val="115000"/>
              </a:lnSpc>
              <a:spcBef>
                <a:spcPts val="0"/>
              </a:spcBef>
              <a:buNone/>
            </a:pPr>
            <a:r>
              <a:t/>
            </a:r>
            <a:endParaRPr sz="900">
              <a:solidFill>
                <a:srgbClr val="6B6B6B"/>
              </a:solidFill>
            </a:endParaRPr>
          </a:p>
          <a:p>
            <a:pPr lvl="0" rtl="0">
              <a:lnSpc>
                <a:spcPct val="150000"/>
              </a:lnSpc>
              <a:spcBef>
                <a:spcPts val="0"/>
              </a:spcBef>
              <a:buClr>
                <a:schemeClr val="dk1"/>
              </a:buClr>
              <a:buSzPct val="122222"/>
              <a:buFont typeface="Arial"/>
              <a:buNone/>
            </a:pPr>
            <a:r>
              <a:rPr b="1" lang="it" sz="900">
                <a:solidFill>
                  <a:srgbClr val="6B6B6B"/>
                </a:solidFill>
              </a:rPr>
              <a:t>Aggiornamenti</a:t>
            </a:r>
          </a:p>
          <a:p>
            <a:pPr indent="-285750" lvl="0" marL="457200" rtl="0">
              <a:lnSpc>
                <a:spcPct val="115000"/>
              </a:lnSpc>
              <a:spcBef>
                <a:spcPts val="0"/>
              </a:spcBef>
              <a:buClr>
                <a:srgbClr val="6B6B6B"/>
              </a:buClr>
              <a:buSzPct val="100000"/>
            </a:pPr>
            <a:r>
              <a:rPr lang="it" sz="900">
                <a:solidFill>
                  <a:srgbClr val="6B6B6B"/>
                </a:solidFill>
              </a:rPr>
              <a:t>Ora è possibile scegliere fra due circuiti di aggiornamento: </a:t>
            </a:r>
            <a:r>
              <a:rPr b="1" lang="it" sz="900">
                <a:solidFill>
                  <a:srgbClr val="6B6B6B"/>
                </a:solidFill>
              </a:rPr>
              <a:t>Slow ring</a:t>
            </a:r>
            <a:r>
              <a:rPr lang="it" sz="900">
                <a:solidFill>
                  <a:srgbClr val="6B6B6B"/>
                </a:solidFill>
              </a:rPr>
              <a:t> e </a:t>
            </a:r>
            <a:r>
              <a:rPr b="1" lang="it" sz="900">
                <a:solidFill>
                  <a:srgbClr val="6B6B6B"/>
                </a:solidFill>
              </a:rPr>
              <a:t>Fast Ring</a:t>
            </a:r>
          </a:p>
          <a:p>
            <a:pPr lvl="0" rtl="0">
              <a:lnSpc>
                <a:spcPct val="115000"/>
              </a:lnSpc>
              <a:spcBef>
                <a:spcPts val="0"/>
              </a:spcBef>
              <a:buNone/>
            </a:pPr>
            <a:r>
              <a:t/>
            </a:r>
            <a:endParaRPr b="1" sz="900">
              <a:solidFill>
                <a:srgbClr val="6B6B6B"/>
              </a:solidFill>
            </a:endParaRPr>
          </a:p>
          <a:p>
            <a:pPr lvl="0" rtl="0">
              <a:lnSpc>
                <a:spcPct val="150000"/>
              </a:lnSpc>
              <a:spcBef>
                <a:spcPts val="0"/>
              </a:spcBef>
              <a:buNone/>
            </a:pPr>
            <a:r>
              <a:rPr b="1" lang="it" sz="900">
                <a:solidFill>
                  <a:srgbClr val="6B6B6B"/>
                </a:solidFill>
              </a:rPr>
              <a:t>Usabilità/Amministrazione</a:t>
            </a:r>
          </a:p>
          <a:p>
            <a:pPr indent="-285750" lvl="0" marL="457200" rtl="0">
              <a:lnSpc>
                <a:spcPct val="115000"/>
              </a:lnSpc>
              <a:spcBef>
                <a:spcPts val="0"/>
              </a:spcBef>
              <a:buClr>
                <a:srgbClr val="6B6B6B"/>
              </a:buClr>
              <a:buSzPct val="100000"/>
            </a:pPr>
            <a:r>
              <a:rPr lang="it" sz="900">
                <a:solidFill>
                  <a:srgbClr val="6B6B6B"/>
                </a:solidFill>
              </a:rPr>
              <a:t>Aggiunte </a:t>
            </a:r>
            <a:r>
              <a:rPr b="1" lang="it" sz="900">
                <a:solidFill>
                  <a:srgbClr val="6B6B6B"/>
                </a:solidFill>
              </a:rPr>
              <a:t>nuove categorie</a:t>
            </a:r>
            <a:r>
              <a:rPr lang="it" sz="900">
                <a:solidFill>
                  <a:srgbClr val="6B6B6B"/>
                </a:solidFill>
              </a:rPr>
              <a:t> per </a:t>
            </a:r>
            <a:r>
              <a:rPr b="1" lang="it" sz="900">
                <a:solidFill>
                  <a:srgbClr val="6B6B6B"/>
                </a:solidFill>
              </a:rPr>
              <a:t>Web Access Control</a:t>
            </a:r>
            <a:br>
              <a:rPr b="1" lang="it" sz="900">
                <a:solidFill>
                  <a:srgbClr val="6B6B6B"/>
                </a:solidFill>
              </a:rPr>
            </a:br>
            <a:r>
              <a:rPr b="1" lang="it" sz="900">
                <a:solidFill>
                  <a:srgbClr val="6B6B6B"/>
                </a:solidFill>
              </a:rPr>
              <a:t>Attenzione:</a:t>
            </a:r>
            <a:r>
              <a:rPr lang="it" sz="900">
                <a:solidFill>
                  <a:srgbClr val="6B6B6B"/>
                </a:solidFill>
              </a:rPr>
              <a:t> questa variazione interessa i profili predefiniti. Si consiglia di rivedere le policy, poichè alcuni indirizzi, appartenenti alle nuove categorie, potrebbero essere bloccati</a:t>
            </a:r>
            <a:br>
              <a:rPr lang="it" sz="900">
                <a:solidFill>
                  <a:srgbClr val="6B6B6B"/>
                </a:solidFill>
              </a:rPr>
            </a:br>
          </a:p>
          <a:p>
            <a:pPr lvl="0" rtl="0">
              <a:lnSpc>
                <a:spcPct val="150000"/>
              </a:lnSpc>
              <a:spcBef>
                <a:spcPts val="0"/>
              </a:spcBef>
              <a:buNone/>
            </a:pPr>
            <a:r>
              <a:rPr b="1" lang="it" sz="900">
                <a:solidFill>
                  <a:srgbClr val="6B6B6B"/>
                </a:solidFill>
              </a:rPr>
              <a:t>Report/Notifiche</a:t>
            </a:r>
          </a:p>
          <a:p>
            <a:pPr indent="-285750" lvl="0" marL="457200" rtl="0">
              <a:lnSpc>
                <a:spcPct val="115000"/>
              </a:lnSpc>
              <a:spcBef>
                <a:spcPts val="0"/>
              </a:spcBef>
              <a:buClr>
                <a:srgbClr val="6B6B6B"/>
              </a:buClr>
              <a:buSzPct val="100000"/>
            </a:pPr>
            <a:r>
              <a:rPr lang="it" sz="900">
                <a:solidFill>
                  <a:srgbClr val="6B6B6B"/>
                </a:solidFill>
              </a:rPr>
              <a:t>Ora i report sono inviati per email come archivio zip allegato.</a:t>
            </a:r>
            <a:r>
              <a:rPr b="1" lang="it" sz="900">
                <a:solidFill>
                  <a:srgbClr val="6B6B6B"/>
                </a:solidFill>
              </a:rPr>
              <a:t> </a:t>
            </a:r>
            <a:br>
              <a:rPr b="1" lang="it" sz="900">
                <a:solidFill>
                  <a:srgbClr val="6B6B6B"/>
                </a:solidFill>
              </a:rPr>
            </a:br>
            <a:r>
              <a:rPr b="1" lang="it" sz="900">
                <a:solidFill>
                  <a:srgbClr val="6B6B6B"/>
                </a:solidFill>
              </a:rPr>
              <a:t>Attenzione:</a:t>
            </a:r>
            <a:r>
              <a:rPr lang="it" sz="900">
                <a:solidFill>
                  <a:srgbClr val="6B6B6B"/>
                </a:solidFill>
              </a:rPr>
              <a:t> Se usate script per processare automaticamente i report, potrebbe essere necessario aggiornarli.</a:t>
            </a:r>
          </a:p>
          <a:p>
            <a:pPr indent="-285750" lvl="0" marL="457200" rtl="0">
              <a:lnSpc>
                <a:spcPct val="115000"/>
              </a:lnSpc>
              <a:spcBef>
                <a:spcPts val="0"/>
              </a:spcBef>
              <a:buClr>
                <a:srgbClr val="6B6B6B"/>
              </a:buClr>
              <a:buSzPct val="100000"/>
            </a:pPr>
            <a:r>
              <a:rPr lang="it" sz="900">
                <a:solidFill>
                  <a:srgbClr val="6B6B6B"/>
                </a:solidFill>
              </a:rPr>
              <a:t>Ora è possibile conoscere la data ed ora esatte dell’ultimo contatto del dispositivo con Control Center (Last Seen)</a:t>
            </a:r>
            <a:br>
              <a:rPr lang="it" sz="900">
                <a:solidFill>
                  <a:srgbClr val="6B6B6B"/>
                </a:solidFill>
              </a:rPr>
            </a:b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4" name="Shape 384"/>
        <p:cNvGrpSpPr/>
        <p:nvPr/>
      </p:nvGrpSpPr>
      <p:grpSpPr>
        <a:xfrm>
          <a:off x="0" y="0"/>
          <a:ext cx="0" cy="0"/>
          <a:chOff x="0" y="0"/>
          <a:chExt cx="0" cy="0"/>
        </a:xfrm>
      </p:grpSpPr>
      <p:pic>
        <p:nvPicPr>
          <p:cNvPr id="385" name="Shape 385"/>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386" name="Shape 386"/>
          <p:cNvSpPr txBox="1"/>
          <p:nvPr/>
        </p:nvSpPr>
        <p:spPr>
          <a:xfrm>
            <a:off x="585900" y="90122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GravityZone - Antispam e Mail Control</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87" name="Shape 387"/>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388" name="Shape 388"/>
          <p:cNvPicPr preferRelativeResize="0"/>
          <p:nvPr/>
        </p:nvPicPr>
        <p:blipFill>
          <a:blip r:embed="rId5">
            <a:alphaModFix/>
          </a:blip>
          <a:stretch>
            <a:fillRect/>
          </a:stretch>
        </p:blipFill>
        <p:spPr>
          <a:xfrm>
            <a:off x="678937" y="1947850"/>
            <a:ext cx="1971675" cy="1857375"/>
          </a:xfrm>
          <a:prstGeom prst="rect">
            <a:avLst/>
          </a:prstGeom>
          <a:noFill/>
          <a:ln cap="flat" cmpd="sng" w="19050">
            <a:solidFill>
              <a:schemeClr val="dk2"/>
            </a:solidFill>
            <a:prstDash val="solid"/>
            <a:round/>
            <a:headEnd len="med" w="med" type="none"/>
            <a:tailEnd len="med" w="med" type="none"/>
          </a:ln>
        </p:spPr>
      </p:pic>
      <p:pic>
        <p:nvPicPr>
          <p:cNvPr id="389" name="Shape 389"/>
          <p:cNvPicPr preferRelativeResize="0"/>
          <p:nvPr/>
        </p:nvPicPr>
        <p:blipFill>
          <a:blip r:embed="rId6">
            <a:alphaModFix/>
          </a:blip>
          <a:stretch>
            <a:fillRect/>
          </a:stretch>
        </p:blipFill>
        <p:spPr>
          <a:xfrm>
            <a:off x="2937225" y="1947850"/>
            <a:ext cx="5720174" cy="2342175"/>
          </a:xfrm>
          <a:prstGeom prst="rect">
            <a:avLst/>
          </a:prstGeom>
          <a:noFill/>
          <a:ln cap="flat" cmpd="sng" w="19050">
            <a:solidFill>
              <a:schemeClr val="dk2"/>
            </a:solidFill>
            <a:prstDash val="solid"/>
            <a:round/>
            <a:headEnd len="med" w="med" type="none"/>
            <a:tailEnd len="med" w="med" type="none"/>
          </a:ln>
        </p:spPr>
      </p:pic>
      <p:cxnSp>
        <p:nvCxnSpPr>
          <p:cNvPr id="390" name="Shape 390"/>
          <p:cNvCxnSpPr/>
          <p:nvPr/>
        </p:nvCxnSpPr>
        <p:spPr>
          <a:xfrm>
            <a:off x="2159925" y="3662075"/>
            <a:ext cx="857100" cy="0"/>
          </a:xfrm>
          <a:prstGeom prst="straightConnector1">
            <a:avLst/>
          </a:prstGeom>
          <a:noFill/>
          <a:ln cap="flat" cmpd="sng" w="19050">
            <a:solidFill>
              <a:srgbClr val="0000FF"/>
            </a:solidFill>
            <a:prstDash val="solid"/>
            <a:round/>
            <a:headEnd len="lg" w="lg" type="none"/>
            <a:tailEnd len="lg" w="lg" type="triangl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4" name="Shape 394"/>
        <p:cNvGrpSpPr/>
        <p:nvPr/>
      </p:nvGrpSpPr>
      <p:grpSpPr>
        <a:xfrm>
          <a:off x="0" y="0"/>
          <a:ext cx="0" cy="0"/>
          <a:chOff x="0" y="0"/>
          <a:chExt cx="0" cy="0"/>
        </a:xfrm>
      </p:grpSpPr>
      <p:pic>
        <p:nvPicPr>
          <p:cNvPr id="395" name="Shape 395"/>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396" name="Shape 396"/>
          <p:cNvSpPr txBox="1"/>
          <p:nvPr/>
        </p:nvSpPr>
        <p:spPr>
          <a:xfrm>
            <a:off x="585900" y="90122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GravityZone - Antispam</a:t>
            </a: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397" name="Shape 397"/>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398" name="Shape 398"/>
          <p:cNvPicPr preferRelativeResize="0"/>
          <p:nvPr/>
        </p:nvPicPr>
        <p:blipFill>
          <a:blip r:embed="rId5">
            <a:alphaModFix/>
          </a:blip>
          <a:stretch>
            <a:fillRect/>
          </a:stretch>
        </p:blipFill>
        <p:spPr>
          <a:xfrm>
            <a:off x="3059299" y="1918499"/>
            <a:ext cx="5598098" cy="2272394"/>
          </a:xfrm>
          <a:prstGeom prst="rect">
            <a:avLst/>
          </a:prstGeom>
          <a:noFill/>
          <a:ln cap="flat" cmpd="sng" w="19050">
            <a:solidFill>
              <a:schemeClr val="dk2"/>
            </a:solidFill>
            <a:prstDash val="solid"/>
            <a:round/>
            <a:headEnd len="med" w="med" type="none"/>
            <a:tailEnd len="med" w="med" type="none"/>
          </a:ln>
        </p:spPr>
      </p:pic>
      <p:pic>
        <p:nvPicPr>
          <p:cNvPr id="399" name="Shape 399"/>
          <p:cNvPicPr preferRelativeResize="0"/>
          <p:nvPr/>
        </p:nvPicPr>
        <p:blipFill>
          <a:blip r:embed="rId6">
            <a:alphaModFix/>
          </a:blip>
          <a:stretch>
            <a:fillRect/>
          </a:stretch>
        </p:blipFill>
        <p:spPr>
          <a:xfrm>
            <a:off x="619125" y="1985962"/>
            <a:ext cx="1962150" cy="1933575"/>
          </a:xfrm>
          <a:prstGeom prst="rect">
            <a:avLst/>
          </a:prstGeom>
          <a:noFill/>
          <a:ln cap="flat" cmpd="sng" w="19050">
            <a:solidFill>
              <a:schemeClr val="dk2"/>
            </a:solidFill>
            <a:prstDash val="solid"/>
            <a:round/>
            <a:headEnd len="med" w="med" type="none"/>
            <a:tailEnd len="med" w="med" type="none"/>
          </a:ln>
        </p:spPr>
      </p:pic>
      <p:cxnSp>
        <p:nvCxnSpPr>
          <p:cNvPr id="400" name="Shape 400"/>
          <p:cNvCxnSpPr/>
          <p:nvPr/>
        </p:nvCxnSpPr>
        <p:spPr>
          <a:xfrm>
            <a:off x="1639675" y="3357275"/>
            <a:ext cx="1377300" cy="0"/>
          </a:xfrm>
          <a:prstGeom prst="straightConnector1">
            <a:avLst/>
          </a:prstGeom>
          <a:noFill/>
          <a:ln cap="flat" cmpd="sng" w="19050">
            <a:solidFill>
              <a:srgbClr val="0000FF"/>
            </a:solidFill>
            <a:prstDash val="solid"/>
            <a:round/>
            <a:headEnd len="lg" w="lg" type="none"/>
            <a:tailEnd len="lg" w="lg" type="triangle"/>
          </a:ln>
        </p:spPr>
      </p:cxn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4" name="Shape 404"/>
        <p:cNvGrpSpPr/>
        <p:nvPr/>
      </p:nvGrpSpPr>
      <p:grpSpPr>
        <a:xfrm>
          <a:off x="0" y="0"/>
          <a:ext cx="0" cy="0"/>
          <a:chOff x="0" y="0"/>
          <a:chExt cx="0" cy="0"/>
        </a:xfrm>
      </p:grpSpPr>
      <p:pic>
        <p:nvPicPr>
          <p:cNvPr id="405" name="Shape 405"/>
          <p:cNvPicPr preferRelativeResize="0"/>
          <p:nvPr/>
        </p:nvPicPr>
        <p:blipFill>
          <a:blip r:embed="rId3">
            <a:alphaModFix/>
          </a:blip>
          <a:stretch>
            <a:fillRect/>
          </a:stretch>
        </p:blipFill>
        <p:spPr>
          <a:xfrm>
            <a:off x="7633125" y="4789799"/>
            <a:ext cx="1510873" cy="353699"/>
          </a:xfrm>
          <a:prstGeom prst="rect">
            <a:avLst/>
          </a:prstGeom>
          <a:noFill/>
          <a:ln>
            <a:noFill/>
          </a:ln>
        </p:spPr>
      </p:pic>
      <p:sp>
        <p:nvSpPr>
          <p:cNvPr id="406" name="Shape 406"/>
          <p:cNvSpPr txBox="1"/>
          <p:nvPr/>
        </p:nvSpPr>
        <p:spPr>
          <a:xfrm>
            <a:off x="585900" y="90122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None/>
            </a:pPr>
            <a:r>
              <a:rPr lang="it" sz="2600">
                <a:solidFill>
                  <a:srgbClr val="231F20"/>
                </a:solidFill>
              </a:rPr>
              <a:t>Bitdefender awake - BLOG</a:t>
            </a:r>
          </a:p>
          <a:p>
            <a:pPr lvl="0" rtl="0">
              <a:lnSpc>
                <a:spcPct val="115000"/>
              </a:lnSpc>
              <a:spcBef>
                <a:spcPts val="0"/>
              </a:spcBef>
              <a:buNone/>
            </a:pPr>
            <a:br>
              <a:rPr lang="it" sz="2600">
                <a:solidFill>
                  <a:srgbClr val="231F20"/>
                </a:solidFill>
              </a:rPr>
            </a:br>
            <a:r>
              <a:rPr b="1" lang="it" sz="1800">
                <a:solidFill>
                  <a:srgbClr val="FF0000"/>
                </a:solidFill>
              </a:rPr>
              <a:t>Bitdefender LABS</a:t>
            </a:r>
          </a:p>
          <a:p>
            <a:pPr lvl="0" rtl="0">
              <a:lnSpc>
                <a:spcPct val="115000"/>
              </a:lnSpc>
              <a:spcBef>
                <a:spcPts val="0"/>
              </a:spcBef>
              <a:buNone/>
            </a:pPr>
            <a:r>
              <a:rPr lang="it" sz="1800" u="sng">
                <a:solidFill>
                  <a:schemeClr val="hlink"/>
                </a:solidFill>
                <a:hlinkClick r:id="rId4"/>
              </a:rPr>
              <a:t>https://labs.bitdefender.com/blog/</a:t>
            </a:r>
            <a:br>
              <a:rPr lang="it" sz="1800">
                <a:solidFill>
                  <a:srgbClr val="231F20"/>
                </a:solidFill>
              </a:rPr>
            </a:br>
          </a:p>
          <a:p>
            <a:pPr lvl="0" rtl="0">
              <a:lnSpc>
                <a:spcPct val="115000"/>
              </a:lnSpc>
              <a:spcBef>
                <a:spcPts val="0"/>
              </a:spcBef>
              <a:buNone/>
            </a:pPr>
            <a:r>
              <a:rPr b="1" lang="it" sz="1800">
                <a:solidFill>
                  <a:srgbClr val="FF0000"/>
                </a:solidFill>
              </a:rPr>
              <a:t>Business Insights</a:t>
            </a:r>
            <a:br>
              <a:rPr lang="it" sz="1800">
                <a:solidFill>
                  <a:srgbClr val="231F20"/>
                </a:solidFill>
              </a:rPr>
            </a:br>
            <a:r>
              <a:rPr lang="it" sz="1800" u="sng">
                <a:solidFill>
                  <a:schemeClr val="hlink"/>
                </a:solidFill>
                <a:hlinkClick r:id="rId5"/>
              </a:rPr>
              <a:t>http://businessinsights.bitdefender.com/</a:t>
            </a:r>
          </a:p>
          <a:p>
            <a:pPr lvl="0" rtl="0">
              <a:lnSpc>
                <a:spcPct val="115000"/>
              </a:lnSpc>
              <a:spcBef>
                <a:spcPts val="0"/>
              </a:spcBef>
              <a:buNone/>
            </a:pPr>
            <a:br>
              <a:rPr lang="it" sz="1800">
                <a:solidFill>
                  <a:srgbClr val="FF0000"/>
                </a:solidFill>
              </a:rPr>
            </a:br>
            <a:r>
              <a:rPr b="1" lang="it" sz="1800">
                <a:solidFill>
                  <a:srgbClr val="FF0000"/>
                </a:solidFill>
              </a:rPr>
              <a:t>Hot for Security</a:t>
            </a:r>
            <a:br>
              <a:rPr lang="it" sz="1800">
                <a:solidFill>
                  <a:srgbClr val="231F20"/>
                </a:solidFill>
              </a:rPr>
            </a:br>
            <a:r>
              <a:rPr lang="it" sz="1800" u="sng">
                <a:solidFill>
                  <a:schemeClr val="hlink"/>
                </a:solidFill>
                <a:hlinkClick r:id="rId6"/>
              </a:rPr>
              <a:t>https://hotforsecurity.bitdefender.com/</a:t>
            </a:r>
          </a:p>
          <a:p>
            <a:pPr lvl="0" rtl="0">
              <a:lnSpc>
                <a:spcPct val="115000"/>
              </a:lnSpc>
              <a:spcBef>
                <a:spcPts val="0"/>
              </a:spcBef>
              <a:buNone/>
            </a:pPr>
            <a:r>
              <a:t/>
            </a:r>
            <a:endParaRPr sz="2600">
              <a:solidFill>
                <a:srgbClr val="231F20"/>
              </a:solidFill>
            </a:endParaRPr>
          </a:p>
          <a:p>
            <a:pPr lvl="0" rtl="0">
              <a:lnSpc>
                <a:spcPct val="115000"/>
              </a:lnSpc>
              <a:spcBef>
                <a:spcPts val="0"/>
              </a:spcBef>
              <a:buNone/>
            </a:pPr>
            <a:r>
              <a:t/>
            </a:r>
            <a:endParaRPr sz="8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sz="1200">
              <a:solidFill>
                <a:srgbClr val="231F20"/>
              </a:solidFill>
            </a:endParaRPr>
          </a:p>
          <a:p>
            <a:pPr lvl="0" rtl="0">
              <a:lnSpc>
                <a:spcPct val="115000"/>
              </a:lnSpc>
              <a:spcBef>
                <a:spcPts val="0"/>
              </a:spcBef>
              <a:buNone/>
            </a:pPr>
            <a:r>
              <a:t/>
            </a:r>
            <a:endParaRPr b="1" u="sng">
              <a:solidFill>
                <a:srgbClr val="231F20"/>
              </a:solidFill>
            </a:endParaRPr>
          </a:p>
        </p:txBody>
      </p:sp>
      <p:pic>
        <p:nvPicPr>
          <p:cNvPr id="407" name="Shape 407"/>
          <p:cNvPicPr preferRelativeResize="0"/>
          <p:nvPr/>
        </p:nvPicPr>
        <p:blipFill>
          <a:blip r:embed="rId7">
            <a:alphaModFix/>
          </a:blip>
          <a:stretch>
            <a:fillRect/>
          </a:stretch>
        </p:blipFill>
        <p:spPr>
          <a:xfrm>
            <a:off x="0" y="-24936"/>
            <a:ext cx="9144000" cy="92617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pic>
        <p:nvPicPr>
          <p:cNvPr id="77" name="Shape 77"/>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78" name="Shape 78"/>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79" name="Shape 79"/>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50000"/>
              </a:lnSpc>
              <a:spcBef>
                <a:spcPts val="0"/>
              </a:spcBef>
              <a:buNone/>
            </a:pPr>
            <a:r>
              <a:rPr b="1" lang="it">
                <a:solidFill>
                  <a:srgbClr val="6B6B6B"/>
                </a:solidFill>
              </a:rPr>
              <a:t>Nuove features GravityZone Enterprise (solo OnPremise)  </a:t>
            </a:r>
            <a:br>
              <a:rPr b="1" lang="it">
                <a:solidFill>
                  <a:srgbClr val="6B6B6B"/>
                </a:solidFill>
              </a:rPr>
            </a:br>
            <a:r>
              <a:rPr b="1" lang="it">
                <a:solidFill>
                  <a:srgbClr val="6B6B6B"/>
                </a:solidFill>
              </a:rPr>
              <a:t>24 settembre 2016</a:t>
            </a:r>
          </a:p>
          <a:p>
            <a:pPr lvl="0" rtl="0">
              <a:lnSpc>
                <a:spcPct val="115000"/>
              </a:lnSpc>
              <a:spcBef>
                <a:spcPts val="0"/>
              </a:spcBef>
              <a:buNone/>
            </a:pPr>
            <a:br>
              <a:rPr lang="it" sz="900">
                <a:solidFill>
                  <a:srgbClr val="6B6B6B"/>
                </a:solidFill>
              </a:rPr>
            </a:br>
          </a:p>
          <a:p>
            <a:pPr lvl="0" rtl="0">
              <a:lnSpc>
                <a:spcPct val="150000"/>
              </a:lnSpc>
              <a:spcBef>
                <a:spcPts val="0"/>
              </a:spcBef>
              <a:buNone/>
            </a:pPr>
            <a:r>
              <a:rPr b="1" lang="it" sz="1800">
                <a:solidFill>
                  <a:srgbClr val="6B6B6B"/>
                </a:solidFill>
              </a:rPr>
              <a:t>Report Builder</a:t>
            </a:r>
            <a:br>
              <a:rPr b="1" lang="it" sz="1800">
                <a:solidFill>
                  <a:srgbClr val="6B6B6B"/>
                </a:solidFill>
              </a:rPr>
            </a:br>
            <a:r>
              <a:rPr lang="it">
                <a:solidFill>
                  <a:srgbClr val="6B6B6B"/>
                </a:solidFill>
              </a:rPr>
              <a:t>E’ un ruolo aggiuntivo di GravityZone che permette di raccogliere informazioni estese, in modo strutturato, e di effettuare interrogazioni personalizzate (query) , per ottenere report estesi, che si prestano anche alla indagine forense ed alla analisi cronologica degli attacchi da malware.</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pic>
        <p:nvPicPr>
          <p:cNvPr id="84" name="Shape 84"/>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85" name="Shape 85"/>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86" name="Shape 86"/>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50000"/>
              </a:lnSpc>
              <a:spcBef>
                <a:spcPts val="0"/>
              </a:spcBef>
              <a:buNone/>
            </a:pPr>
            <a:r>
              <a:rPr b="1" lang="it">
                <a:solidFill>
                  <a:srgbClr val="6B6B6B"/>
                </a:solidFill>
              </a:rPr>
              <a:t>Bitdefender GravityZone ottiene lo Status VMware Ready™</a:t>
            </a:r>
            <a:br>
              <a:rPr b="1" lang="it">
                <a:solidFill>
                  <a:srgbClr val="6B6B6B"/>
                </a:solidFill>
              </a:rPr>
            </a:br>
            <a:r>
              <a:rPr b="1" lang="it">
                <a:solidFill>
                  <a:srgbClr val="6B6B6B"/>
                </a:solidFill>
              </a:rPr>
              <a:t>31 Ottobre 2016</a:t>
            </a:r>
          </a:p>
          <a:p>
            <a:pPr lvl="0" rtl="0">
              <a:lnSpc>
                <a:spcPct val="150000"/>
              </a:lnSpc>
              <a:spcBef>
                <a:spcPts val="0"/>
              </a:spcBef>
              <a:buClr>
                <a:schemeClr val="dk1"/>
              </a:buClr>
              <a:buFont typeface="Arial"/>
              <a:buNone/>
            </a:pPr>
            <a:r>
              <a:t/>
            </a:r>
            <a:endParaRPr b="1" sz="900">
              <a:solidFill>
                <a:srgbClr val="6B6B6B"/>
              </a:solidFill>
            </a:endParaRPr>
          </a:p>
          <a:p>
            <a:pPr lvl="0" rtl="0">
              <a:lnSpc>
                <a:spcPct val="115000"/>
              </a:lnSpc>
              <a:spcBef>
                <a:spcPts val="0"/>
              </a:spcBef>
              <a:buClr>
                <a:schemeClr val="dk1"/>
              </a:buClr>
              <a:buFont typeface="Arial"/>
              <a:buNone/>
            </a:pPr>
            <a:r>
              <a:rPr lang="it">
                <a:solidFill>
                  <a:srgbClr val="231F20"/>
                </a:solidFill>
              </a:rPr>
              <a:t>La designazione dello stato </a:t>
            </a:r>
            <a:r>
              <a:rPr b="1" lang="it">
                <a:solidFill>
                  <a:srgbClr val="231F20"/>
                </a:solidFill>
              </a:rPr>
              <a:t>VMware Ready™</a:t>
            </a:r>
            <a:r>
              <a:rPr lang="it">
                <a:solidFill>
                  <a:srgbClr val="231F20"/>
                </a:solidFill>
              </a:rPr>
              <a:t> , indica che, </a:t>
            </a:r>
            <a:br>
              <a:rPr lang="it">
                <a:solidFill>
                  <a:srgbClr val="231F20"/>
                </a:solidFill>
              </a:rPr>
            </a:br>
            <a:r>
              <a:rPr lang="it">
                <a:solidFill>
                  <a:srgbClr val="231F20"/>
                </a:solidFill>
              </a:rPr>
              <a:t>nella attuale versione 6.1, ed a seguito di un selettivo processo di validazione, </a:t>
            </a:r>
            <a:br>
              <a:rPr lang="it">
                <a:solidFill>
                  <a:srgbClr val="231F20"/>
                </a:solidFill>
              </a:rPr>
            </a:br>
            <a:r>
              <a:rPr lang="it">
                <a:solidFill>
                  <a:srgbClr val="231F20"/>
                </a:solidFill>
              </a:rPr>
              <a:t>GravityZone ha conseguito il più elevato grado di approvazione, </a:t>
            </a:r>
            <a:br>
              <a:rPr lang="it">
                <a:solidFill>
                  <a:srgbClr val="231F20"/>
                </a:solidFill>
              </a:rPr>
            </a:br>
            <a:r>
              <a:rPr lang="it">
                <a:solidFill>
                  <a:srgbClr val="231F20"/>
                </a:solidFill>
              </a:rPr>
              <a:t>ed è supportato anche negli ambienti </a:t>
            </a:r>
            <a:r>
              <a:rPr b="1" lang="it">
                <a:solidFill>
                  <a:srgbClr val="231F20"/>
                </a:solidFill>
              </a:rPr>
              <a:t>VMware NSX®</a:t>
            </a:r>
            <a:r>
              <a:rPr lang="it">
                <a:solidFill>
                  <a:srgbClr val="231F20"/>
                </a:solidFill>
              </a:rPr>
              <a:t>. (solo GZ Enterprise)</a:t>
            </a:r>
            <a:br>
              <a:rPr lang="it">
                <a:solidFill>
                  <a:srgbClr val="231F20"/>
                </a:solidFill>
              </a:rPr>
            </a:br>
            <a:br>
              <a:rPr lang="it">
                <a:solidFill>
                  <a:srgbClr val="231F20"/>
                </a:solidFill>
              </a:rPr>
            </a:br>
            <a:r>
              <a:rPr lang="it">
                <a:solidFill>
                  <a:srgbClr val="231F20"/>
                </a:solidFill>
              </a:rPr>
              <a:t>Comunicato Stampa:</a:t>
            </a:r>
          </a:p>
          <a:p>
            <a:pPr lvl="0" rtl="0">
              <a:lnSpc>
                <a:spcPct val="115000"/>
              </a:lnSpc>
              <a:spcBef>
                <a:spcPts val="0"/>
              </a:spcBef>
              <a:buClr>
                <a:schemeClr val="dk1"/>
              </a:buClr>
              <a:buFont typeface="Arial"/>
              <a:buNone/>
            </a:pPr>
            <a:r>
              <a:rPr lang="it" u="sng">
                <a:solidFill>
                  <a:schemeClr val="hlink"/>
                </a:solidFill>
                <a:hlinkClick r:id="rId5"/>
              </a:rPr>
              <a:t>http://www.bitdefender.com/news/bitdefender-gravityzone-achieves-vmware-ready%E2%84%A2-status-3205.html</a:t>
            </a:r>
          </a:p>
          <a:p>
            <a:pPr lvl="0" rtl="0">
              <a:lnSpc>
                <a:spcPct val="115000"/>
              </a:lnSpc>
              <a:spcBef>
                <a:spcPts val="0"/>
              </a:spcBef>
              <a:buClr>
                <a:schemeClr val="dk1"/>
              </a:buClr>
              <a:buFont typeface="Arial"/>
              <a:buNone/>
            </a:pPr>
            <a:r>
              <a:t/>
            </a:r>
            <a:endParaRPr>
              <a:solidFill>
                <a:srgbClr val="231F20"/>
              </a:solidFill>
            </a:endParaRPr>
          </a:p>
          <a:p>
            <a:pPr lvl="0" rtl="0">
              <a:lnSpc>
                <a:spcPct val="115000"/>
              </a:lnSpc>
              <a:spcBef>
                <a:spcPts val="0"/>
              </a:spcBef>
              <a:buClr>
                <a:schemeClr val="dk1"/>
              </a:buClr>
              <a:buFont typeface="Arial"/>
              <a:buNone/>
            </a:pPr>
            <a:r>
              <a:t/>
            </a:r>
            <a:endParaRPr b="1" sz="900">
              <a:solidFill>
                <a:srgbClr val="6B6B6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pic>
        <p:nvPicPr>
          <p:cNvPr id="91" name="Shape 91"/>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92" name="Shape 92"/>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93" name="Shape 93"/>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Font typeface="Arial"/>
              <a:buNone/>
            </a:pPr>
            <a:r>
              <a:rPr b="1" lang="it">
                <a:solidFill>
                  <a:srgbClr val="6B6B6B"/>
                </a:solidFill>
              </a:rPr>
              <a:t>GravityZone Enterprise </a:t>
            </a:r>
            <a:br>
              <a:rPr b="1" lang="it">
                <a:solidFill>
                  <a:srgbClr val="6B6B6B"/>
                </a:solidFill>
              </a:rPr>
            </a:br>
            <a:r>
              <a:rPr b="1" lang="it">
                <a:solidFill>
                  <a:srgbClr val="6B6B6B"/>
                </a:solidFill>
              </a:rPr>
              <a:t>10 Novembre 2016</a:t>
            </a:r>
            <a:br>
              <a:rPr b="1" lang="it">
                <a:solidFill>
                  <a:srgbClr val="6B6B6B"/>
                </a:solidFill>
              </a:rPr>
            </a:br>
            <a:br>
              <a:rPr b="1" lang="it">
                <a:solidFill>
                  <a:srgbClr val="6B6B6B"/>
                </a:solidFill>
              </a:rPr>
            </a:br>
            <a:r>
              <a:rPr lang="it">
                <a:solidFill>
                  <a:srgbClr val="6B6B6B"/>
                </a:solidFill>
              </a:rPr>
              <a:t>Nuovo modulo </a:t>
            </a:r>
            <a:r>
              <a:rPr b="1" lang="it">
                <a:solidFill>
                  <a:srgbClr val="6B6B6B"/>
                </a:solidFill>
              </a:rPr>
              <a:t>Application Control</a:t>
            </a:r>
            <a:br>
              <a:rPr b="1" lang="it">
                <a:solidFill>
                  <a:srgbClr val="6B6B6B"/>
                </a:solidFill>
              </a:rPr>
            </a:br>
          </a:p>
          <a:p>
            <a:pPr lvl="0" rtl="0">
              <a:lnSpc>
                <a:spcPct val="115000"/>
              </a:lnSpc>
              <a:spcBef>
                <a:spcPts val="0"/>
              </a:spcBef>
              <a:buClr>
                <a:schemeClr val="dk1"/>
              </a:buClr>
              <a:buFont typeface="Arial"/>
              <a:buNone/>
            </a:pPr>
            <a:r>
              <a:rPr b="1" lang="it">
                <a:solidFill>
                  <a:srgbClr val="6B6B6B"/>
                </a:solidFill>
              </a:rPr>
              <a:t>Questo modulo è specialmente pensato per gli ambienti server, che eseguono un set di applicazioni mission critical, ben definito e mediamente poco variabile nel tempo.</a:t>
            </a:r>
          </a:p>
          <a:p>
            <a:pPr lvl="0" rtl="0">
              <a:lnSpc>
                <a:spcPct val="115000"/>
              </a:lnSpc>
              <a:spcBef>
                <a:spcPts val="0"/>
              </a:spcBef>
              <a:buClr>
                <a:schemeClr val="dk1"/>
              </a:buClr>
              <a:buFont typeface="Arial"/>
              <a:buNone/>
            </a:pPr>
            <a:br>
              <a:rPr lang="it">
                <a:solidFill>
                  <a:srgbClr val="6B6B6B"/>
                </a:solidFill>
              </a:rPr>
            </a:br>
            <a:r>
              <a:rPr lang="it">
                <a:solidFill>
                  <a:srgbClr val="6B6B6B"/>
                </a:solidFill>
              </a:rPr>
              <a:t>La modalità di test, permette di censire le applicazioni eseguite che, in assenza di una autorizzazione esplicita, sarebbero bloccate, permettendo così di definire rapidamente ed  efficacemente un set di regole di whitelisting.</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pic>
        <p:nvPicPr>
          <p:cNvPr id="98" name="Shape 98"/>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99" name="Shape 99"/>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100" name="Shape 100"/>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Font typeface="Arial"/>
              <a:buNone/>
            </a:pPr>
            <a:r>
              <a:rPr b="1" lang="it">
                <a:solidFill>
                  <a:srgbClr val="6B6B6B"/>
                </a:solidFill>
              </a:rPr>
              <a:t>Atom Bombing ed Advanced Persistent Threats</a:t>
            </a:r>
            <a:br>
              <a:rPr b="1" lang="it">
                <a:solidFill>
                  <a:srgbClr val="6B6B6B"/>
                </a:solidFill>
              </a:rPr>
            </a:br>
            <a:br>
              <a:rPr b="1" lang="it">
                <a:solidFill>
                  <a:srgbClr val="6B6B6B"/>
                </a:solidFill>
              </a:rPr>
            </a:br>
            <a:r>
              <a:rPr b="1" lang="it">
                <a:solidFill>
                  <a:srgbClr val="6B6B6B"/>
                </a:solidFill>
              </a:rPr>
              <a:t>In tutte le versioni di Windows, </a:t>
            </a:r>
            <a:r>
              <a:rPr lang="it">
                <a:solidFill>
                  <a:srgbClr val="6B6B6B"/>
                </a:solidFill>
              </a:rPr>
              <a:t>le applicazioni possono avvalersi delle Atom Tables, per scambiare fra loro informazioni in modo efficiente.</a:t>
            </a:r>
          </a:p>
          <a:p>
            <a:pPr lvl="0" rtl="0">
              <a:lnSpc>
                <a:spcPct val="115000"/>
              </a:lnSpc>
              <a:spcBef>
                <a:spcPts val="0"/>
              </a:spcBef>
              <a:buClr>
                <a:schemeClr val="dk1"/>
              </a:buClr>
              <a:buFont typeface="Arial"/>
              <a:buNone/>
            </a:pPr>
            <a:r>
              <a:t/>
            </a:r>
            <a:endParaRPr>
              <a:solidFill>
                <a:srgbClr val="6B6B6B"/>
              </a:solidFill>
            </a:endParaRPr>
          </a:p>
          <a:p>
            <a:pPr lvl="0" rtl="0">
              <a:lnSpc>
                <a:spcPct val="115000"/>
              </a:lnSpc>
              <a:spcBef>
                <a:spcPts val="0"/>
              </a:spcBef>
              <a:buClr>
                <a:schemeClr val="dk1"/>
              </a:buClr>
              <a:buFont typeface="Arial"/>
              <a:buNone/>
            </a:pPr>
            <a:r>
              <a:rPr lang="it">
                <a:solidFill>
                  <a:srgbClr val="6B6B6B"/>
                </a:solidFill>
              </a:rPr>
              <a:t>L’aggiunta e sostituzione live di dati nelle Atom Tables è un percorso legittimato by design da Windows, ma può essere impiegato per alterare il comportamento delle applicazioni, senza necessariamente sfruttare loro specifiche vulnerabilità, e </a:t>
            </a:r>
            <a:r>
              <a:rPr b="1" lang="it">
                <a:solidFill>
                  <a:srgbClr val="6B6B6B"/>
                </a:solidFill>
              </a:rPr>
              <a:t>passando totalmente inosservato ai software di sicurezza tradizionali</a:t>
            </a:r>
            <a:r>
              <a:rPr lang="it">
                <a:solidFill>
                  <a:srgbClr val="6B6B6B"/>
                </a:solidFill>
              </a:rPr>
              <a:t>. Non può essere oggetto di patching.</a:t>
            </a:r>
            <a:br>
              <a:rPr lang="it">
                <a:solidFill>
                  <a:srgbClr val="6B6B6B"/>
                </a:solidFill>
              </a:rPr>
            </a:br>
            <a:br>
              <a:rPr lang="it">
                <a:solidFill>
                  <a:srgbClr val="6B6B6B"/>
                </a:solidFill>
              </a:rPr>
            </a:br>
            <a:r>
              <a:rPr b="1" lang="it">
                <a:solidFill>
                  <a:srgbClr val="6B6B6B"/>
                </a:solidFill>
              </a:rPr>
              <a:t>Bitdefender Hypervisor Introspection (HVI)</a:t>
            </a:r>
            <a:r>
              <a:rPr lang="it">
                <a:solidFill>
                  <a:srgbClr val="6B6B6B"/>
                </a:solidFill>
              </a:rPr>
              <a:t> può scansionare la memoria a basso livello, senza dipendere da software eseguito nel sistema operativo, intercettando e neutralizzando questo genere di alterazioni.</a:t>
            </a:r>
            <a:br>
              <a:rPr lang="it">
                <a:solidFill>
                  <a:srgbClr val="6B6B6B"/>
                </a:solidFill>
              </a:rPr>
            </a:br>
            <a:br>
              <a:rPr lang="it">
                <a:solidFill>
                  <a:srgbClr val="6B6B6B"/>
                </a:solidFill>
              </a:rPr>
            </a:br>
            <a:r>
              <a:rPr lang="it" sz="1000">
                <a:solidFill>
                  <a:srgbClr val="0000FF"/>
                </a:solidFill>
              </a:rPr>
              <a:t>Fonte: http://businessinsights.bitdefender.com/unpatchable-windows-atombombing-attack-plugged-by-hypervisor-introspection</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pic>
        <p:nvPicPr>
          <p:cNvPr id="105" name="Shape 105"/>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106" name="Shape 106"/>
          <p:cNvPicPr preferRelativeResize="0"/>
          <p:nvPr/>
        </p:nvPicPr>
        <p:blipFill>
          <a:blip r:embed="rId4">
            <a:alphaModFix/>
          </a:blip>
          <a:stretch>
            <a:fillRect/>
          </a:stretch>
        </p:blipFill>
        <p:spPr>
          <a:xfrm>
            <a:off x="0" y="-24936"/>
            <a:ext cx="9144000" cy="926173"/>
          </a:xfrm>
          <a:prstGeom prst="rect">
            <a:avLst/>
          </a:prstGeom>
          <a:noFill/>
          <a:ln>
            <a:noFill/>
          </a:ln>
        </p:spPr>
      </p:pic>
      <p:pic>
        <p:nvPicPr>
          <p:cNvPr id="107" name="Shape 107"/>
          <p:cNvPicPr preferRelativeResize="0"/>
          <p:nvPr/>
        </p:nvPicPr>
        <p:blipFill>
          <a:blip r:embed="rId5">
            <a:alphaModFix/>
          </a:blip>
          <a:stretch>
            <a:fillRect/>
          </a:stretch>
        </p:blipFill>
        <p:spPr>
          <a:xfrm>
            <a:off x="525200" y="1052475"/>
            <a:ext cx="8108550" cy="3511624"/>
          </a:xfrm>
          <a:prstGeom prst="rect">
            <a:avLst/>
          </a:prstGeom>
          <a:noFill/>
          <a:ln>
            <a:noFill/>
          </a:ln>
        </p:spPr>
      </p:pic>
      <p:sp>
        <p:nvSpPr>
          <p:cNvPr id="108" name="Shape 108"/>
          <p:cNvSpPr txBox="1"/>
          <p:nvPr/>
        </p:nvSpPr>
        <p:spPr>
          <a:xfrm>
            <a:off x="812750" y="3797050"/>
            <a:ext cx="7821000" cy="598200"/>
          </a:xfrm>
          <a:prstGeom prst="rect">
            <a:avLst/>
          </a:prstGeom>
          <a:noFill/>
          <a:ln>
            <a:noFill/>
          </a:ln>
        </p:spPr>
        <p:txBody>
          <a:bodyPr anchorCtr="0" anchor="t" bIns="91425" lIns="91425" rIns="91425" tIns="91425">
            <a:noAutofit/>
          </a:bodyPr>
          <a:lstStyle/>
          <a:p>
            <a:pPr lvl="0">
              <a:spcBef>
                <a:spcPts val="0"/>
              </a:spcBef>
              <a:buNone/>
            </a:pPr>
            <a:r>
              <a:rPr lang="it">
                <a:solidFill>
                  <a:srgbClr val="FFFFFF"/>
                </a:solidFill>
              </a:rPr>
              <a:t>http://businessinsights.bitdefender.com/unpatchable-windows-atombombing-attack-plugged-by-hypervisor-introspection</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x="0" y="0"/>
          <a:ext cx="0" cy="0"/>
          <a:chOff x="0" y="0"/>
          <a:chExt cx="0" cy="0"/>
        </a:xfrm>
      </p:grpSpPr>
      <p:pic>
        <p:nvPicPr>
          <p:cNvPr id="113" name="Shape 113"/>
          <p:cNvPicPr preferRelativeResize="0"/>
          <p:nvPr/>
        </p:nvPicPr>
        <p:blipFill>
          <a:blip r:embed="rId3">
            <a:alphaModFix/>
          </a:blip>
          <a:stretch>
            <a:fillRect/>
          </a:stretch>
        </p:blipFill>
        <p:spPr>
          <a:xfrm>
            <a:off x="7633125" y="4789799"/>
            <a:ext cx="1510873" cy="353699"/>
          </a:xfrm>
          <a:prstGeom prst="rect">
            <a:avLst/>
          </a:prstGeom>
          <a:noFill/>
          <a:ln>
            <a:noFill/>
          </a:ln>
        </p:spPr>
      </p:pic>
      <p:pic>
        <p:nvPicPr>
          <p:cNvPr id="114" name="Shape 114"/>
          <p:cNvPicPr preferRelativeResize="0"/>
          <p:nvPr/>
        </p:nvPicPr>
        <p:blipFill>
          <a:blip r:embed="rId4">
            <a:alphaModFix/>
          </a:blip>
          <a:stretch>
            <a:fillRect/>
          </a:stretch>
        </p:blipFill>
        <p:spPr>
          <a:xfrm>
            <a:off x="0" y="-24936"/>
            <a:ext cx="9144000" cy="926173"/>
          </a:xfrm>
          <a:prstGeom prst="rect">
            <a:avLst/>
          </a:prstGeom>
          <a:noFill/>
          <a:ln>
            <a:noFill/>
          </a:ln>
        </p:spPr>
      </p:pic>
      <p:sp>
        <p:nvSpPr>
          <p:cNvPr id="115" name="Shape 115"/>
          <p:cNvSpPr txBox="1"/>
          <p:nvPr/>
        </p:nvSpPr>
        <p:spPr>
          <a:xfrm>
            <a:off x="812750" y="3797050"/>
            <a:ext cx="7821000" cy="598200"/>
          </a:xfrm>
          <a:prstGeom prst="rect">
            <a:avLst/>
          </a:prstGeom>
          <a:noFill/>
          <a:ln>
            <a:noFill/>
          </a:ln>
        </p:spPr>
        <p:txBody>
          <a:bodyPr anchorCtr="0" anchor="t" bIns="91425" lIns="91425" rIns="91425" tIns="91425">
            <a:noAutofit/>
          </a:bodyPr>
          <a:lstStyle/>
          <a:p>
            <a:pPr lvl="0" rtl="0">
              <a:spcBef>
                <a:spcPts val="0"/>
              </a:spcBef>
              <a:buNone/>
            </a:pPr>
            <a:r>
              <a:rPr lang="it">
                <a:solidFill>
                  <a:srgbClr val="FFFFFF"/>
                </a:solidFill>
              </a:rPr>
              <a:t>http://businessinsights.bitdefender.com/unpatchable-windows-atombombing-attack-plugged-by-hypervisor-introspection</a:t>
            </a:r>
          </a:p>
        </p:txBody>
      </p:sp>
      <p:sp>
        <p:nvSpPr>
          <p:cNvPr id="116" name="Shape 116"/>
          <p:cNvSpPr txBox="1"/>
          <p:nvPr/>
        </p:nvSpPr>
        <p:spPr>
          <a:xfrm>
            <a:off x="555875" y="879375"/>
            <a:ext cx="8071500" cy="3910500"/>
          </a:xfrm>
          <a:prstGeom prst="rect">
            <a:avLst/>
          </a:prstGeom>
          <a:noFill/>
          <a:ln>
            <a:noFill/>
          </a:ln>
        </p:spPr>
        <p:txBody>
          <a:bodyPr anchorCtr="0" anchor="t" bIns="91425" lIns="91425" rIns="91425" tIns="91425">
            <a:noAutofit/>
          </a:bodyPr>
          <a:lstStyle/>
          <a:p>
            <a:pPr lvl="0" rtl="0">
              <a:lnSpc>
                <a:spcPct val="115000"/>
              </a:lnSpc>
              <a:spcBef>
                <a:spcPts val="0"/>
              </a:spcBef>
              <a:buClr>
                <a:schemeClr val="dk1"/>
              </a:buClr>
              <a:buSzPct val="45833"/>
              <a:buFont typeface="Arial"/>
              <a:buNone/>
            </a:pPr>
            <a:r>
              <a:rPr b="1" lang="it" sz="2400">
                <a:solidFill>
                  <a:srgbClr val="6B6B6B"/>
                </a:solidFill>
              </a:rPr>
              <a:t>Sandbox Analyzer  </a:t>
            </a:r>
            <a:r>
              <a:rPr b="1" lang="it" sz="2400">
                <a:solidFill>
                  <a:srgbClr val="FFFFFF"/>
                </a:solidFill>
                <a:highlight>
                  <a:srgbClr val="FF0000"/>
                </a:highlight>
              </a:rPr>
              <a:t> beta   </a:t>
            </a:r>
            <a:br>
              <a:rPr b="1" lang="it">
                <a:solidFill>
                  <a:srgbClr val="6B6B6B"/>
                </a:solidFill>
              </a:rPr>
            </a:br>
          </a:p>
          <a:p>
            <a:pPr lvl="0" rtl="0">
              <a:lnSpc>
                <a:spcPct val="115000"/>
              </a:lnSpc>
              <a:spcBef>
                <a:spcPts val="0"/>
              </a:spcBef>
              <a:buClr>
                <a:schemeClr val="dk1"/>
              </a:buClr>
              <a:buFont typeface="Arial"/>
              <a:buNone/>
            </a:pPr>
            <a:r>
              <a:rPr i="1" lang="it">
                <a:solidFill>
                  <a:srgbClr val="6B6B6B"/>
                </a:solidFill>
              </a:rPr>
              <a:t>L’email rimane il principale vettore di infezione e veicolo per attacchi mirati avanzati.</a:t>
            </a:r>
            <a:br>
              <a:rPr i="1" lang="it">
                <a:solidFill>
                  <a:srgbClr val="6B6B6B"/>
                </a:solidFill>
              </a:rPr>
            </a:br>
            <a:r>
              <a:rPr i="1" lang="it">
                <a:solidFill>
                  <a:srgbClr val="6B6B6B"/>
                </a:solidFill>
              </a:rPr>
              <a:t>I Cybercriminali impiegano ingegneria sociale e phishing; le loro email possono possono eludere i tradizionali mail scanner antimalware ed antispam.</a:t>
            </a:r>
          </a:p>
          <a:p>
            <a:pPr lvl="0" rtl="0">
              <a:lnSpc>
                <a:spcPct val="115000"/>
              </a:lnSpc>
              <a:spcBef>
                <a:spcPts val="0"/>
              </a:spcBef>
              <a:buClr>
                <a:schemeClr val="dk1"/>
              </a:buClr>
              <a:buFont typeface="Arial"/>
              <a:buNone/>
            </a:pPr>
            <a:r>
              <a:t/>
            </a:r>
            <a:endParaRPr>
              <a:solidFill>
                <a:srgbClr val="6B6B6B"/>
              </a:solidFill>
            </a:endParaRPr>
          </a:p>
          <a:p>
            <a:pPr lvl="0" rtl="0">
              <a:lnSpc>
                <a:spcPct val="115000"/>
              </a:lnSpc>
              <a:spcBef>
                <a:spcPts val="0"/>
              </a:spcBef>
              <a:buClr>
                <a:schemeClr val="dk1"/>
              </a:buClr>
              <a:buFont typeface="Arial"/>
              <a:buNone/>
            </a:pPr>
            <a:r>
              <a:rPr b="1" lang="it">
                <a:solidFill>
                  <a:srgbClr val="6B6B6B"/>
                </a:solidFill>
              </a:rPr>
              <a:t>Bitdefender Sandbox Analyzer</a:t>
            </a:r>
            <a:r>
              <a:rPr lang="it">
                <a:solidFill>
                  <a:srgbClr val="6B6B6B"/>
                </a:solidFill>
              </a:rPr>
              <a:t> è un servizio di sandboxing per MS Exchange, basato su cloud.</a:t>
            </a:r>
            <a:br>
              <a:rPr lang="it">
                <a:solidFill>
                  <a:srgbClr val="6B6B6B"/>
                </a:solidFill>
              </a:rPr>
            </a:br>
            <a:r>
              <a:rPr lang="it">
                <a:solidFill>
                  <a:srgbClr val="6B6B6B"/>
                </a:solidFill>
              </a:rPr>
              <a:t>Effettua automaticamente una analisi approfondita su contenuto, allegati, e link, esplodendo gli effetti di ciascun elemento in una sandbox. Quando sono individuate delle potenziali minacce, fornisce al personale IT, addetto alla sicurezza, un efficace report per la remediation e l’analisi forense. NON interviene sul delivery dei messaggi.</a:t>
            </a:r>
            <a:br>
              <a:rPr lang="it">
                <a:solidFill>
                  <a:srgbClr val="6B6B6B"/>
                </a:solidFill>
              </a:rPr>
            </a:br>
            <a:r>
              <a:rPr lang="it">
                <a:solidFill>
                  <a:srgbClr val="6B6B6B"/>
                </a:solidFill>
              </a:rPr>
              <a:t>Gestione e deploy di Sandbox Analyzer sono integrati in GravityZone, ma è possibile utilizzarlo anche in congiunzione con email scanner di terze parti.</a:t>
            </a:r>
          </a:p>
          <a:p>
            <a:pPr lvl="0" rtl="0">
              <a:lnSpc>
                <a:spcPct val="115000"/>
              </a:lnSpc>
              <a:spcBef>
                <a:spcPts val="0"/>
              </a:spcBef>
              <a:buClr>
                <a:schemeClr val="dk1"/>
              </a:buClr>
              <a:buFont typeface="Arial"/>
              <a:buNone/>
            </a:pPr>
            <a:r>
              <a:rPr lang="it">
                <a:solidFill>
                  <a:srgbClr val="6B6B6B"/>
                </a:solidFill>
              </a:rPr>
              <a:t>Maggiori informazioni e programma beta: </a:t>
            </a:r>
            <a:r>
              <a:rPr lang="it" u="sng">
                <a:solidFill>
                  <a:schemeClr val="hlink"/>
                </a:solidFill>
                <a:hlinkClick r:id="rId5"/>
              </a:rPr>
              <a:t>http://www.bitdefender.com/business/sandbox-analyzer/</a:t>
            </a:r>
          </a:p>
          <a:p>
            <a:pPr lvl="0" rtl="0">
              <a:lnSpc>
                <a:spcPct val="115000"/>
              </a:lnSpc>
              <a:spcBef>
                <a:spcPts val="0"/>
              </a:spcBef>
              <a:buClr>
                <a:schemeClr val="dk1"/>
              </a:buClr>
              <a:buFont typeface="Arial"/>
              <a:buNone/>
            </a:pPr>
            <a:br>
              <a:rPr lang="it">
                <a:solidFill>
                  <a:srgbClr val="6B6B6B"/>
                </a:solidFill>
              </a:rPr>
            </a:br>
          </a:p>
          <a:p>
            <a:pPr lvl="0" rtl="0">
              <a:lnSpc>
                <a:spcPct val="115000"/>
              </a:lnSpc>
              <a:spcBef>
                <a:spcPts val="0"/>
              </a:spcBef>
              <a:buClr>
                <a:schemeClr val="dk1"/>
              </a:buClr>
              <a:buFont typeface="Arial"/>
              <a:buNone/>
            </a:pPr>
            <a:r>
              <a:t/>
            </a:r>
            <a:endParaRPr sz="1600" u="sng">
              <a:solidFill>
                <a:srgbClr val="0186BA"/>
              </a:solidFill>
              <a:highlight>
                <a:srgbClr val="FFFF00"/>
              </a:highlight>
              <a:latin typeface="Verdana"/>
              <a:ea typeface="Verdana"/>
              <a:cs typeface="Verdana"/>
              <a:sym typeface="Verdana"/>
              <a:hlinkClick r:id="rId6"/>
            </a:endParaRPr>
          </a:p>
          <a:p>
            <a:pPr lvl="0" rtl="0">
              <a:lnSpc>
                <a:spcPct val="115000"/>
              </a:lnSpc>
              <a:spcBef>
                <a:spcPts val="0"/>
              </a:spcBef>
              <a:buClr>
                <a:schemeClr val="dk1"/>
              </a:buClr>
              <a:buFont typeface="Arial"/>
              <a:buNone/>
            </a:pPr>
            <a:r>
              <a:t/>
            </a:r>
            <a:endParaRPr>
              <a:solidFill>
                <a:srgbClr val="6B6B6B"/>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